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70" r:id="rId4"/>
    <p:sldId id="271" r:id="rId5"/>
    <p:sldId id="272" r:id="rId6"/>
    <p:sldId id="318" r:id="rId7"/>
    <p:sldId id="323" r:id="rId8"/>
    <p:sldId id="324" r:id="rId9"/>
    <p:sldId id="325" r:id="rId10"/>
    <p:sldId id="273" r:id="rId11"/>
    <p:sldId id="319" r:id="rId12"/>
    <p:sldId id="320" r:id="rId13"/>
    <p:sldId id="327" r:id="rId14"/>
    <p:sldId id="328" r:id="rId15"/>
    <p:sldId id="329" r:id="rId16"/>
    <p:sldId id="330" r:id="rId17"/>
    <p:sldId id="316" r:id="rId18"/>
    <p:sldId id="322" r:id="rId19"/>
    <p:sldId id="331" r:id="rId20"/>
    <p:sldId id="317" r:id="rId21"/>
    <p:sldId id="326" r:id="rId22"/>
    <p:sldId id="276" r:id="rId23"/>
    <p:sldId id="278" r:id="rId24"/>
    <p:sldId id="280" r:id="rId25"/>
    <p:sldId id="281" r:id="rId26"/>
    <p:sldId id="282" r:id="rId27"/>
    <p:sldId id="289" r:id="rId28"/>
    <p:sldId id="290" r:id="rId29"/>
    <p:sldId id="291" r:id="rId30"/>
    <p:sldId id="293" r:id="rId31"/>
    <p:sldId id="295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269" r:id="rId53"/>
    <p:sldId id="259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A1019"/>
    <a:srgbClr val="FFFF99"/>
    <a:srgbClr val="603CBA"/>
    <a:srgbClr val="CE712C"/>
    <a:srgbClr val="DF7244"/>
    <a:srgbClr val="A83CBA"/>
    <a:srgbClr val="E55DAB"/>
    <a:srgbClr val="F8BE4A"/>
    <a:srgbClr val="F3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2" autoAdjust="0"/>
    <p:restoredTop sz="94660"/>
  </p:normalViewPr>
  <p:slideViewPr>
    <p:cSldViewPr snapToGrid="0">
      <p:cViewPr varScale="1">
        <p:scale>
          <a:sx n="83" d="100"/>
          <a:sy n="83" d="100"/>
        </p:scale>
        <p:origin x="-84" y="-7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0412F-9388-450B-8BC1-BAA529B39027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A8D71-9E0A-49E0-AB99-06C3A7527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616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64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00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103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87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65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3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11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02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661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9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27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61925" y="1079500"/>
            <a:ext cx="8820150" cy="5607049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161925" y="317500"/>
            <a:ext cx="8728075" cy="647700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000" b="1" kern="1200" baseline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9993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5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E3D9B-CD66-497C-AB33-35C236F01154}" type="datetimeFigureOut">
              <a:rPr lang="ko-KR" altLang="en-US" smtClean="0"/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BC427-4ADB-499A-B864-EBC610F825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24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4187" y="1140700"/>
            <a:ext cx="5295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en-US" altLang="ko-KR" sz="4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&amp;C</a:t>
            </a:r>
            <a:r>
              <a:rPr lang="ko-KR" altLang="en-US" sz="4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헤어 </a:t>
            </a:r>
            <a:endParaRPr lang="en-US" altLang="ko-KR" sz="4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4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 관리 프로그램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78064" y="5218628"/>
            <a:ext cx="51659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융합 소프트웨어 개발자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회차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9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프로젝트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기간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2019.05.17~2019.06.05</a:t>
            </a:r>
          </a:p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20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최대근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유튜브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 https://youtu.be/KlfbZvX2L6s</a:t>
            </a:r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00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개체관계도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460F5F43-B217-4FE4-A7CE-95D3CD1A9412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718607" y="4836550"/>
            <a:ext cx="1610362" cy="2469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xmlns="" id="{D92110EB-BF1A-44EB-B57D-909F0A9C4911}"/>
              </a:ext>
            </a:extLst>
          </p:cNvPr>
          <p:cNvGrpSpPr/>
          <p:nvPr/>
        </p:nvGrpSpPr>
        <p:grpSpPr>
          <a:xfrm>
            <a:off x="195255" y="3137489"/>
            <a:ext cx="2802051" cy="3501530"/>
            <a:chOff x="217222" y="2805419"/>
            <a:chExt cx="2802051" cy="350153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B3A6F577-FA78-455C-8B37-C3AEEC53C031}"/>
                </a:ext>
              </a:extLst>
            </p:cNvPr>
            <p:cNvSpPr/>
            <p:nvPr/>
          </p:nvSpPr>
          <p:spPr>
            <a:xfrm>
              <a:off x="1939064" y="4295635"/>
              <a:ext cx="801510" cy="417690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고  객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1F7728EC-835E-4A23-A2B6-B6F2E6FC2583}"/>
                </a:ext>
              </a:extLst>
            </p:cNvPr>
            <p:cNvSpPr/>
            <p:nvPr/>
          </p:nvSpPr>
          <p:spPr>
            <a:xfrm>
              <a:off x="2042920" y="3327884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회원성별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AAC43C0B-286C-4811-9A7E-83B035D4427E}"/>
                </a:ext>
              </a:extLst>
            </p:cNvPr>
            <p:cNvSpPr/>
            <p:nvPr/>
          </p:nvSpPr>
          <p:spPr>
            <a:xfrm>
              <a:off x="1329060" y="2805419"/>
              <a:ext cx="880403" cy="4055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회원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전화번호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0047937F-8A3A-41A4-86D0-72B62C4FA6CF}"/>
                </a:ext>
              </a:extLst>
            </p:cNvPr>
            <p:cNvSpPr/>
            <p:nvPr/>
          </p:nvSpPr>
          <p:spPr>
            <a:xfrm>
              <a:off x="1459416" y="5901394"/>
              <a:ext cx="880403" cy="4055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회원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정액권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만료일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803B779-C10A-4F5D-A894-C922683C3790}"/>
                </a:ext>
              </a:extLst>
            </p:cNvPr>
            <p:cNvSpPr/>
            <p:nvPr/>
          </p:nvSpPr>
          <p:spPr>
            <a:xfrm>
              <a:off x="382851" y="3727510"/>
              <a:ext cx="880403" cy="40555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u="sng" dirty="0">
                  <a:solidFill>
                    <a:schemeClr val="tx1"/>
                  </a:solidFill>
                </a:rPr>
                <a:t>회원</a:t>
              </a:r>
              <a:endParaRPr lang="en-US" altLang="ko-KR" sz="800" b="1" u="sng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u="sng" dirty="0">
                  <a:solidFill>
                    <a:schemeClr val="tx1"/>
                  </a:solidFill>
                </a:rPr>
                <a:t>코드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A32C10BA-1DDB-4A64-B0FF-38CFA63D6970}"/>
                </a:ext>
              </a:extLst>
            </p:cNvPr>
            <p:cNvSpPr/>
            <p:nvPr/>
          </p:nvSpPr>
          <p:spPr>
            <a:xfrm>
              <a:off x="1036489" y="3321955"/>
              <a:ext cx="880403" cy="4055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회원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성함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xmlns="" id="{4B8DCD47-10E2-4910-8ACA-A707D61F8E55}"/>
                </a:ext>
              </a:extLst>
            </p:cNvPr>
            <p:cNvSpPr/>
            <p:nvPr/>
          </p:nvSpPr>
          <p:spPr>
            <a:xfrm>
              <a:off x="447234" y="4890369"/>
              <a:ext cx="880403" cy="4055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회원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생년월일</a:t>
              </a: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AA3A8F86-E7BE-4A4C-9422-4001CD20B045}"/>
                </a:ext>
              </a:extLst>
            </p:cNvPr>
            <p:cNvSpPr/>
            <p:nvPr/>
          </p:nvSpPr>
          <p:spPr>
            <a:xfrm>
              <a:off x="2138870" y="5456274"/>
              <a:ext cx="880403" cy="4055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회원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정액권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등급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B6C71FEF-C06B-4F9B-901C-4332C1982506}"/>
                </a:ext>
              </a:extLst>
            </p:cNvPr>
            <p:cNvSpPr/>
            <p:nvPr/>
          </p:nvSpPr>
          <p:spPr>
            <a:xfrm>
              <a:off x="217222" y="4301623"/>
              <a:ext cx="880403" cy="4055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회원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할인율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9B514D95-2EF7-4F00-BB8A-05B4A62EF516}"/>
                </a:ext>
              </a:extLst>
            </p:cNvPr>
            <p:cNvSpPr/>
            <p:nvPr/>
          </p:nvSpPr>
          <p:spPr>
            <a:xfrm>
              <a:off x="1067967" y="5416109"/>
              <a:ext cx="880403" cy="4055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회원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주소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연결선: 꺾임 7">
              <a:extLst>
                <a:ext uri="{FF2B5EF4-FFF2-40B4-BE49-F238E27FC236}">
                  <a16:creationId xmlns:a16="http://schemas.microsoft.com/office/drawing/2014/main" xmlns="" id="{D899E5FA-1011-42F8-B307-49701D404231}"/>
                </a:ext>
              </a:extLst>
            </p:cNvPr>
            <p:cNvCxnSpPr>
              <a:cxnSpLocks/>
              <a:stCxn id="12" idx="0"/>
              <a:endCxn id="26" idx="4"/>
            </p:cNvCxnSpPr>
            <p:nvPr/>
          </p:nvCxnSpPr>
          <p:spPr>
            <a:xfrm flipV="1">
              <a:off x="2339819" y="3746984"/>
              <a:ext cx="143303" cy="548651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연결선: 꺾임 7">
              <a:extLst>
                <a:ext uri="{FF2B5EF4-FFF2-40B4-BE49-F238E27FC236}">
                  <a16:creationId xmlns:a16="http://schemas.microsoft.com/office/drawing/2014/main" xmlns="" id="{AEED4B85-3437-46EC-A38C-93F9ECB0642B}"/>
                </a:ext>
              </a:extLst>
            </p:cNvPr>
            <p:cNvCxnSpPr>
              <a:cxnSpLocks/>
              <a:stCxn id="12" idx="0"/>
              <a:endCxn id="27" idx="4"/>
            </p:cNvCxnSpPr>
            <p:nvPr/>
          </p:nvCxnSpPr>
          <p:spPr>
            <a:xfrm flipH="1" flipV="1">
              <a:off x="1769262" y="3210974"/>
              <a:ext cx="570557" cy="1084661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연결선: 꺾임 7">
              <a:extLst>
                <a:ext uri="{FF2B5EF4-FFF2-40B4-BE49-F238E27FC236}">
                  <a16:creationId xmlns:a16="http://schemas.microsoft.com/office/drawing/2014/main" xmlns="" id="{3C1EE1C2-44CB-4B58-A31D-03FE22B4630E}"/>
                </a:ext>
              </a:extLst>
            </p:cNvPr>
            <p:cNvCxnSpPr>
              <a:cxnSpLocks/>
              <a:stCxn id="12" idx="0"/>
              <a:endCxn id="33" idx="4"/>
            </p:cNvCxnSpPr>
            <p:nvPr/>
          </p:nvCxnSpPr>
          <p:spPr>
            <a:xfrm flipH="1" flipV="1">
              <a:off x="1476691" y="3727510"/>
              <a:ext cx="863128" cy="568125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연결선: 꺾임 7">
              <a:extLst>
                <a:ext uri="{FF2B5EF4-FFF2-40B4-BE49-F238E27FC236}">
                  <a16:creationId xmlns:a16="http://schemas.microsoft.com/office/drawing/2014/main" xmlns="" id="{AA1A6D14-ECB6-4232-BD04-B75B96524635}"/>
                </a:ext>
              </a:extLst>
            </p:cNvPr>
            <p:cNvCxnSpPr>
              <a:cxnSpLocks/>
              <a:stCxn id="12" idx="0"/>
              <a:endCxn id="32" idx="5"/>
            </p:cNvCxnSpPr>
            <p:nvPr/>
          </p:nvCxnSpPr>
          <p:spPr>
            <a:xfrm flipH="1" flipV="1">
              <a:off x="1134322" y="4073673"/>
              <a:ext cx="1205497" cy="221962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연결선: 꺾임 7">
              <a:extLst>
                <a:ext uri="{FF2B5EF4-FFF2-40B4-BE49-F238E27FC236}">
                  <a16:creationId xmlns:a16="http://schemas.microsoft.com/office/drawing/2014/main" xmlns="" id="{D82A992A-D781-4C74-A427-9963DCE20B91}"/>
                </a:ext>
              </a:extLst>
            </p:cNvPr>
            <p:cNvCxnSpPr>
              <a:cxnSpLocks/>
              <a:stCxn id="12" idx="2"/>
              <a:endCxn id="31" idx="0"/>
            </p:cNvCxnSpPr>
            <p:nvPr/>
          </p:nvCxnSpPr>
          <p:spPr>
            <a:xfrm flipH="1">
              <a:off x="1899618" y="4713325"/>
              <a:ext cx="440201" cy="1188069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연결선: 꺾임 7">
              <a:extLst>
                <a:ext uri="{FF2B5EF4-FFF2-40B4-BE49-F238E27FC236}">
                  <a16:creationId xmlns:a16="http://schemas.microsoft.com/office/drawing/2014/main" xmlns="" id="{4F777ACE-623B-49B0-A21C-882EB222DB2A}"/>
                </a:ext>
              </a:extLst>
            </p:cNvPr>
            <p:cNvCxnSpPr>
              <a:cxnSpLocks/>
              <a:stCxn id="12" idx="2"/>
              <a:endCxn id="35" idx="0"/>
            </p:cNvCxnSpPr>
            <p:nvPr/>
          </p:nvCxnSpPr>
          <p:spPr>
            <a:xfrm>
              <a:off x="2339819" y="4713325"/>
              <a:ext cx="239253" cy="742949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연결선: 꺾임 7">
              <a:extLst>
                <a:ext uri="{FF2B5EF4-FFF2-40B4-BE49-F238E27FC236}">
                  <a16:creationId xmlns:a16="http://schemas.microsoft.com/office/drawing/2014/main" xmlns="" id="{B56E6918-79D3-4940-A426-50F7882CC2EB}"/>
                </a:ext>
              </a:extLst>
            </p:cNvPr>
            <p:cNvCxnSpPr>
              <a:cxnSpLocks/>
              <a:stCxn id="12" idx="2"/>
              <a:endCxn id="37" idx="0"/>
            </p:cNvCxnSpPr>
            <p:nvPr/>
          </p:nvCxnSpPr>
          <p:spPr>
            <a:xfrm flipH="1">
              <a:off x="1508169" y="4713325"/>
              <a:ext cx="831650" cy="702784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연결선: 꺾임 7">
              <a:extLst>
                <a:ext uri="{FF2B5EF4-FFF2-40B4-BE49-F238E27FC236}">
                  <a16:creationId xmlns:a16="http://schemas.microsoft.com/office/drawing/2014/main" xmlns="" id="{E713C7E3-C8AD-45B4-BFA9-8581A5F18444}"/>
                </a:ext>
              </a:extLst>
            </p:cNvPr>
            <p:cNvCxnSpPr>
              <a:cxnSpLocks/>
              <a:stCxn id="12" idx="2"/>
              <a:endCxn id="34" idx="7"/>
            </p:cNvCxnSpPr>
            <p:nvPr/>
          </p:nvCxnSpPr>
          <p:spPr>
            <a:xfrm flipH="1">
              <a:off x="1198705" y="4713325"/>
              <a:ext cx="1141114" cy="236436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연결선: 꺾임 7">
              <a:extLst>
                <a:ext uri="{FF2B5EF4-FFF2-40B4-BE49-F238E27FC236}">
                  <a16:creationId xmlns:a16="http://schemas.microsoft.com/office/drawing/2014/main" xmlns="" id="{3825095E-A35E-44DB-9095-4CB589C47A16}"/>
                </a:ext>
              </a:extLst>
            </p:cNvPr>
            <p:cNvCxnSpPr>
              <a:cxnSpLocks/>
              <a:stCxn id="12" idx="1"/>
              <a:endCxn id="36" idx="6"/>
            </p:cNvCxnSpPr>
            <p:nvPr/>
          </p:nvCxnSpPr>
          <p:spPr>
            <a:xfrm flipH="1" flipV="1">
              <a:off x="1097625" y="4504401"/>
              <a:ext cx="841439" cy="79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4" name="연결선: 꺾임 7">
            <a:extLst>
              <a:ext uri="{FF2B5EF4-FFF2-40B4-BE49-F238E27FC236}">
                <a16:creationId xmlns:a16="http://schemas.microsoft.com/office/drawing/2014/main" xmlns="" id="{2D0F44B0-7D54-4447-B169-C1050707A1F8}"/>
              </a:ext>
            </a:extLst>
          </p:cNvPr>
          <p:cNvCxnSpPr>
            <a:cxnSpLocks/>
            <a:stCxn id="2" idx="1"/>
            <a:endCxn id="6" idx="3"/>
          </p:cNvCxnSpPr>
          <p:nvPr/>
        </p:nvCxnSpPr>
        <p:spPr>
          <a:xfrm flipH="1" flipV="1">
            <a:off x="5423991" y="4839019"/>
            <a:ext cx="1610362" cy="3840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7" name="그룹 116">
            <a:extLst>
              <a:ext uri="{FF2B5EF4-FFF2-40B4-BE49-F238E27FC236}">
                <a16:creationId xmlns:a16="http://schemas.microsoft.com/office/drawing/2014/main" xmlns="" id="{2331370D-116A-497B-BAD8-69FC7B1C645A}"/>
              </a:ext>
            </a:extLst>
          </p:cNvPr>
          <p:cNvGrpSpPr/>
          <p:nvPr/>
        </p:nvGrpSpPr>
        <p:grpSpPr>
          <a:xfrm>
            <a:off x="3166050" y="4102375"/>
            <a:ext cx="3639657" cy="2131089"/>
            <a:chOff x="3161462" y="3744285"/>
            <a:chExt cx="3639657" cy="2131089"/>
          </a:xfrm>
        </p:grpSpPr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xmlns="" id="{AEAE11BE-0195-4984-BB7E-09CDF71698AC}"/>
                </a:ext>
              </a:extLst>
            </p:cNvPr>
            <p:cNvSpPr/>
            <p:nvPr/>
          </p:nvSpPr>
          <p:spPr>
            <a:xfrm>
              <a:off x="4324381" y="4272084"/>
              <a:ext cx="1095022" cy="417690"/>
            </a:xfrm>
            <a:prstGeom prst="diamond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예  약</a:t>
              </a: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2363649F-8155-418A-9754-C48A66360C23}"/>
                </a:ext>
              </a:extLst>
            </p:cNvPr>
            <p:cNvSpPr/>
            <p:nvPr/>
          </p:nvSpPr>
          <p:spPr>
            <a:xfrm>
              <a:off x="3161462" y="4642161"/>
              <a:ext cx="880403" cy="4191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u="sng" dirty="0">
                  <a:solidFill>
                    <a:schemeClr val="tx1"/>
                  </a:solidFill>
                </a:rPr>
                <a:t>예약코드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xmlns="" id="{795639C4-9EFE-43EF-B30F-D9885637F603}"/>
                </a:ext>
              </a:extLst>
            </p:cNvPr>
            <p:cNvSpPr/>
            <p:nvPr/>
          </p:nvSpPr>
          <p:spPr>
            <a:xfrm>
              <a:off x="3572131" y="5168550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tx1"/>
                  </a:solidFill>
                </a:rPr>
                <a:t>예약날짜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xmlns="" id="{398EEFE6-917B-42E0-AE21-31AB890454BE}"/>
                </a:ext>
              </a:extLst>
            </p:cNvPr>
            <p:cNvSpPr/>
            <p:nvPr/>
          </p:nvSpPr>
          <p:spPr>
            <a:xfrm>
              <a:off x="5461901" y="5176910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예약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방문시간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xmlns="" id="{ABDC4CD5-9CED-43AA-ABA1-479877717106}"/>
                </a:ext>
              </a:extLst>
            </p:cNvPr>
            <p:cNvSpPr/>
            <p:nvPr/>
          </p:nvSpPr>
          <p:spPr>
            <a:xfrm>
              <a:off x="5049548" y="3750210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예약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 err="1">
                  <a:solidFill>
                    <a:schemeClr val="tx1"/>
                  </a:solidFill>
                </a:rPr>
                <a:t>총상품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xmlns="" id="{9F79705F-3D4B-431B-BD97-9D81ECBF3736}"/>
                </a:ext>
              </a:extLst>
            </p:cNvPr>
            <p:cNvSpPr/>
            <p:nvPr/>
          </p:nvSpPr>
          <p:spPr>
            <a:xfrm>
              <a:off x="3860224" y="3744285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예약한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상품 총액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xmlns="" id="{71F97482-D3E0-43BB-A057-E9FFD46431A9}"/>
                </a:ext>
              </a:extLst>
            </p:cNvPr>
            <p:cNvSpPr/>
            <p:nvPr/>
          </p:nvSpPr>
          <p:spPr>
            <a:xfrm>
              <a:off x="5920716" y="4622936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예약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추가된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상품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5A975CEE-8520-4447-B89A-99FF27ECEA26}"/>
                </a:ext>
              </a:extLst>
            </p:cNvPr>
            <p:cNvSpPr/>
            <p:nvPr/>
          </p:nvSpPr>
          <p:spPr>
            <a:xfrm>
              <a:off x="4407812" y="5456274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예약상태</a:t>
              </a:r>
            </a:p>
          </p:txBody>
        </p:sp>
        <p:cxnSp>
          <p:nvCxnSpPr>
            <p:cNvPr id="108" name="연결선: 꺾임 7">
              <a:extLst>
                <a:ext uri="{FF2B5EF4-FFF2-40B4-BE49-F238E27FC236}">
                  <a16:creationId xmlns:a16="http://schemas.microsoft.com/office/drawing/2014/main" xmlns="" id="{19F7A30E-575B-4D0E-9D55-11F16DD3EA46}"/>
                </a:ext>
              </a:extLst>
            </p:cNvPr>
            <p:cNvCxnSpPr>
              <a:cxnSpLocks/>
              <a:stCxn id="66" idx="6"/>
              <a:endCxn id="6" idx="2"/>
            </p:cNvCxnSpPr>
            <p:nvPr/>
          </p:nvCxnSpPr>
          <p:spPr>
            <a:xfrm flipV="1">
              <a:off x="4041865" y="4689774"/>
              <a:ext cx="830027" cy="161937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연결선: 꺾임 7">
              <a:extLst>
                <a:ext uri="{FF2B5EF4-FFF2-40B4-BE49-F238E27FC236}">
                  <a16:creationId xmlns:a16="http://schemas.microsoft.com/office/drawing/2014/main" xmlns="" id="{D3569CF6-ABFC-4377-A1EB-96C273DC6315}"/>
                </a:ext>
              </a:extLst>
            </p:cNvPr>
            <p:cNvCxnSpPr>
              <a:cxnSpLocks/>
              <a:stCxn id="67" idx="0"/>
              <a:endCxn id="6" idx="2"/>
            </p:cNvCxnSpPr>
            <p:nvPr/>
          </p:nvCxnSpPr>
          <p:spPr>
            <a:xfrm flipV="1">
              <a:off x="4012333" y="4689774"/>
              <a:ext cx="859559" cy="478776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연결선: 꺾임 7">
              <a:extLst>
                <a:ext uri="{FF2B5EF4-FFF2-40B4-BE49-F238E27FC236}">
                  <a16:creationId xmlns:a16="http://schemas.microsoft.com/office/drawing/2014/main" xmlns="" id="{C2B2BE2A-EB51-46BF-8688-F5FF6D197434}"/>
                </a:ext>
              </a:extLst>
            </p:cNvPr>
            <p:cNvCxnSpPr>
              <a:cxnSpLocks/>
              <a:stCxn id="72" idx="0"/>
              <a:endCxn id="6" idx="2"/>
            </p:cNvCxnSpPr>
            <p:nvPr/>
          </p:nvCxnSpPr>
          <p:spPr>
            <a:xfrm flipV="1">
              <a:off x="4848014" y="4689774"/>
              <a:ext cx="23878" cy="766500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연결선: 꺾임 7">
              <a:extLst>
                <a:ext uri="{FF2B5EF4-FFF2-40B4-BE49-F238E27FC236}">
                  <a16:creationId xmlns:a16="http://schemas.microsoft.com/office/drawing/2014/main" xmlns="" id="{03D94120-7FAD-4978-B3AE-9E3A77DC77ED}"/>
                </a:ext>
              </a:extLst>
            </p:cNvPr>
            <p:cNvCxnSpPr>
              <a:cxnSpLocks/>
              <a:stCxn id="68" idx="0"/>
              <a:endCxn id="6" idx="2"/>
            </p:cNvCxnSpPr>
            <p:nvPr/>
          </p:nvCxnSpPr>
          <p:spPr>
            <a:xfrm flipH="1" flipV="1">
              <a:off x="4871892" y="4689774"/>
              <a:ext cx="1030211" cy="487136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연결선: 꺾임 7">
              <a:extLst>
                <a:ext uri="{FF2B5EF4-FFF2-40B4-BE49-F238E27FC236}">
                  <a16:creationId xmlns:a16="http://schemas.microsoft.com/office/drawing/2014/main" xmlns="" id="{4F73558A-1358-44EB-9CE4-25A1A7930FC5}"/>
                </a:ext>
              </a:extLst>
            </p:cNvPr>
            <p:cNvCxnSpPr>
              <a:cxnSpLocks/>
              <a:stCxn id="71" idx="2"/>
              <a:endCxn id="6" idx="2"/>
            </p:cNvCxnSpPr>
            <p:nvPr/>
          </p:nvCxnSpPr>
          <p:spPr>
            <a:xfrm flipH="1" flipV="1">
              <a:off x="4871892" y="4689774"/>
              <a:ext cx="1048824" cy="142712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연결선: 꺾임 7">
              <a:extLst>
                <a:ext uri="{FF2B5EF4-FFF2-40B4-BE49-F238E27FC236}">
                  <a16:creationId xmlns:a16="http://schemas.microsoft.com/office/drawing/2014/main" xmlns="" id="{996BD94B-4EE0-404F-A55A-8A0BCBE63484}"/>
                </a:ext>
              </a:extLst>
            </p:cNvPr>
            <p:cNvCxnSpPr>
              <a:cxnSpLocks/>
              <a:stCxn id="70" idx="4"/>
              <a:endCxn id="6" idx="0"/>
            </p:cNvCxnSpPr>
            <p:nvPr/>
          </p:nvCxnSpPr>
          <p:spPr>
            <a:xfrm>
              <a:off x="4300426" y="4163385"/>
              <a:ext cx="571466" cy="108699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연결선: 꺾임 7">
              <a:extLst>
                <a:ext uri="{FF2B5EF4-FFF2-40B4-BE49-F238E27FC236}">
                  <a16:creationId xmlns:a16="http://schemas.microsoft.com/office/drawing/2014/main" xmlns="" id="{A6DD9D04-09A7-44C8-B682-FFDE9599DFF4}"/>
                </a:ext>
              </a:extLst>
            </p:cNvPr>
            <p:cNvCxnSpPr>
              <a:cxnSpLocks/>
              <a:stCxn id="69" idx="4"/>
              <a:endCxn id="6" idx="0"/>
            </p:cNvCxnSpPr>
            <p:nvPr/>
          </p:nvCxnSpPr>
          <p:spPr>
            <a:xfrm flipH="1">
              <a:off x="4871892" y="4169310"/>
              <a:ext cx="617858" cy="102774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92C1389D-CC4F-4B0B-812A-6B80F7D597E1}"/>
              </a:ext>
            </a:extLst>
          </p:cNvPr>
          <p:cNvGrpSpPr/>
          <p:nvPr/>
        </p:nvGrpSpPr>
        <p:grpSpPr>
          <a:xfrm>
            <a:off x="7034353" y="3558028"/>
            <a:ext cx="1826136" cy="2715212"/>
            <a:chOff x="7132128" y="3202205"/>
            <a:chExt cx="1826136" cy="271521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58B736CE-075F-4288-827A-CD350AA6D8C6}"/>
                </a:ext>
              </a:extLst>
            </p:cNvPr>
            <p:cNvSpPr/>
            <p:nvPr/>
          </p:nvSpPr>
          <p:spPr>
            <a:xfrm>
              <a:off x="7132128" y="4278191"/>
              <a:ext cx="801510" cy="417690"/>
            </a:xfrm>
            <a:prstGeom prst="rect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/>
                <a:t>상  품</a:t>
              </a: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xmlns="" id="{8B515D71-50CA-446F-8C83-CE3B68B47E8F}"/>
                </a:ext>
              </a:extLst>
            </p:cNvPr>
            <p:cNvSpPr/>
            <p:nvPr/>
          </p:nvSpPr>
          <p:spPr>
            <a:xfrm>
              <a:off x="7553772" y="5498317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상품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코드</a:t>
              </a:r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xmlns="" id="{9D39E7ED-BDD5-4B6A-926F-D80E903D25FA}"/>
                </a:ext>
              </a:extLst>
            </p:cNvPr>
            <p:cNvSpPr/>
            <p:nvPr/>
          </p:nvSpPr>
          <p:spPr>
            <a:xfrm>
              <a:off x="7532883" y="3202205"/>
              <a:ext cx="880403" cy="4191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u="sng" dirty="0">
                  <a:solidFill>
                    <a:schemeClr val="tx1"/>
                  </a:solidFill>
                </a:rPr>
                <a:t>상품</a:t>
              </a:r>
              <a:endParaRPr lang="en-US" altLang="ko-KR" sz="800" b="1" u="sng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u="sng" dirty="0">
                  <a:solidFill>
                    <a:schemeClr val="tx1"/>
                  </a:solidFill>
                </a:rPr>
                <a:t>번호</a:t>
              </a:r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xmlns="" id="{8A79B35B-5081-4992-8155-9A6B555D02C9}"/>
                </a:ext>
              </a:extLst>
            </p:cNvPr>
            <p:cNvSpPr/>
            <p:nvPr/>
          </p:nvSpPr>
          <p:spPr>
            <a:xfrm>
              <a:off x="7904529" y="4888254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상품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xmlns="" id="{62907C8A-9FC9-4515-84E5-7ADE93249DBD}"/>
                </a:ext>
              </a:extLst>
            </p:cNvPr>
            <p:cNvSpPr/>
            <p:nvPr/>
          </p:nvSpPr>
          <p:spPr>
            <a:xfrm>
              <a:off x="8077861" y="3654573"/>
              <a:ext cx="880403" cy="4191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상품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가격</a:t>
              </a:r>
            </a:p>
          </p:txBody>
        </p:sp>
        <p:cxnSp>
          <p:nvCxnSpPr>
            <p:cNvPr id="135" name="연결선: 꺾임 7">
              <a:extLst>
                <a:ext uri="{FF2B5EF4-FFF2-40B4-BE49-F238E27FC236}">
                  <a16:creationId xmlns:a16="http://schemas.microsoft.com/office/drawing/2014/main" xmlns="" id="{A124FCD8-8117-465D-A6F5-D38696DE20E9}"/>
                </a:ext>
              </a:extLst>
            </p:cNvPr>
            <p:cNvCxnSpPr>
              <a:cxnSpLocks/>
              <a:stCxn id="2" idx="0"/>
              <a:endCxn id="132" idx="4"/>
            </p:cNvCxnSpPr>
            <p:nvPr/>
          </p:nvCxnSpPr>
          <p:spPr>
            <a:xfrm flipV="1">
              <a:off x="7532883" y="3621305"/>
              <a:ext cx="440202" cy="656886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연결선: 꺾임 7">
              <a:extLst>
                <a:ext uri="{FF2B5EF4-FFF2-40B4-BE49-F238E27FC236}">
                  <a16:creationId xmlns:a16="http://schemas.microsoft.com/office/drawing/2014/main" xmlns="" id="{E277F6F8-4F77-4810-8501-71F7D3591384}"/>
                </a:ext>
              </a:extLst>
            </p:cNvPr>
            <p:cNvCxnSpPr>
              <a:cxnSpLocks/>
              <a:stCxn id="2" idx="0"/>
              <a:endCxn id="134" idx="4"/>
            </p:cNvCxnSpPr>
            <p:nvPr/>
          </p:nvCxnSpPr>
          <p:spPr>
            <a:xfrm flipV="1">
              <a:off x="7532883" y="4073673"/>
              <a:ext cx="985180" cy="204518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연결선: 꺾임 7">
              <a:extLst>
                <a:ext uri="{FF2B5EF4-FFF2-40B4-BE49-F238E27FC236}">
                  <a16:creationId xmlns:a16="http://schemas.microsoft.com/office/drawing/2014/main" xmlns="" id="{DB2760F6-C95F-4740-9D4F-4BF7EBB7ECB7}"/>
                </a:ext>
              </a:extLst>
            </p:cNvPr>
            <p:cNvCxnSpPr>
              <a:cxnSpLocks/>
              <a:stCxn id="2" idx="2"/>
              <a:endCxn id="131" idx="0"/>
            </p:cNvCxnSpPr>
            <p:nvPr/>
          </p:nvCxnSpPr>
          <p:spPr>
            <a:xfrm>
              <a:off x="7532883" y="4695881"/>
              <a:ext cx="461091" cy="802436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연결선: 꺾임 7">
              <a:extLst>
                <a:ext uri="{FF2B5EF4-FFF2-40B4-BE49-F238E27FC236}">
                  <a16:creationId xmlns:a16="http://schemas.microsoft.com/office/drawing/2014/main" xmlns="" id="{C145B2C4-5C80-4282-B3E4-5ED46EAFF716}"/>
                </a:ext>
              </a:extLst>
            </p:cNvPr>
            <p:cNvCxnSpPr>
              <a:cxnSpLocks/>
              <a:stCxn id="2" idx="2"/>
              <a:endCxn id="133" idx="0"/>
            </p:cNvCxnSpPr>
            <p:nvPr/>
          </p:nvCxnSpPr>
          <p:spPr>
            <a:xfrm>
              <a:off x="7532883" y="4695881"/>
              <a:ext cx="811848" cy="192373"/>
            </a:xfrm>
            <a:prstGeom prst="straightConnector1">
              <a:avLst/>
            </a:prstGeom>
            <a:ln cmpd="sng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5" name="다이아몬드 164">
            <a:extLst>
              <a:ext uri="{FF2B5EF4-FFF2-40B4-BE49-F238E27FC236}">
                <a16:creationId xmlns:a16="http://schemas.microsoft.com/office/drawing/2014/main" xmlns="" id="{2AFFCB0D-596D-44A2-8D74-48F3EF39446E}"/>
              </a:ext>
            </a:extLst>
          </p:cNvPr>
          <p:cNvSpPr/>
          <p:nvPr/>
        </p:nvSpPr>
        <p:spPr>
          <a:xfrm>
            <a:off x="4217169" y="3451814"/>
            <a:ext cx="1319468" cy="417690"/>
          </a:xfrm>
          <a:prstGeom prst="diamond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예약 선 </a:t>
            </a:r>
            <a:r>
              <a:rPr lang="ko-KR" altLang="en-US" sz="800" dirty="0" err="1"/>
              <a:t>택</a:t>
            </a:r>
            <a:endParaRPr lang="ko-KR" altLang="en-US" sz="800" dirty="0"/>
          </a:p>
        </p:txBody>
      </p:sp>
      <p:cxnSp>
        <p:nvCxnSpPr>
          <p:cNvPr id="166" name="연결선: 꺾임 7">
            <a:extLst>
              <a:ext uri="{FF2B5EF4-FFF2-40B4-BE49-F238E27FC236}">
                <a16:creationId xmlns:a16="http://schemas.microsoft.com/office/drawing/2014/main" xmlns="" id="{3F4AC5F2-FCF6-4EE8-802E-02B74C9C059E}"/>
              </a:ext>
            </a:extLst>
          </p:cNvPr>
          <p:cNvCxnSpPr>
            <a:cxnSpLocks/>
            <a:stCxn id="165" idx="2"/>
            <a:endCxn id="6" idx="0"/>
          </p:cNvCxnSpPr>
          <p:nvPr/>
        </p:nvCxnSpPr>
        <p:spPr>
          <a:xfrm flipH="1">
            <a:off x="4876480" y="3869504"/>
            <a:ext cx="423" cy="760670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연결선: 꺾임 7">
            <a:extLst>
              <a:ext uri="{FF2B5EF4-FFF2-40B4-BE49-F238E27FC236}">
                <a16:creationId xmlns:a16="http://schemas.microsoft.com/office/drawing/2014/main" xmlns="" id="{A46FFAE9-CF1B-488A-ADCF-580D82CAA834}"/>
              </a:ext>
            </a:extLst>
          </p:cNvPr>
          <p:cNvCxnSpPr>
            <a:cxnSpLocks/>
            <a:stCxn id="165" idx="0"/>
            <a:endCxn id="185" idx="2"/>
          </p:cNvCxnSpPr>
          <p:nvPr/>
        </p:nvCxnSpPr>
        <p:spPr>
          <a:xfrm flipH="1" flipV="1">
            <a:off x="4874561" y="2597532"/>
            <a:ext cx="2342" cy="854282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5" name="직사각형 184">
            <a:extLst>
              <a:ext uri="{FF2B5EF4-FFF2-40B4-BE49-F238E27FC236}">
                <a16:creationId xmlns:a16="http://schemas.microsoft.com/office/drawing/2014/main" xmlns="" id="{BD13F63F-E75B-4548-B73B-5F297D3C2412}"/>
              </a:ext>
            </a:extLst>
          </p:cNvPr>
          <p:cNvSpPr/>
          <p:nvPr/>
        </p:nvSpPr>
        <p:spPr>
          <a:xfrm>
            <a:off x="4473806" y="2179842"/>
            <a:ext cx="801510" cy="41769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  디자이너</a:t>
            </a:r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xmlns="" id="{2FD8E187-207A-40B6-A47F-D6502BA34FD2}"/>
              </a:ext>
            </a:extLst>
          </p:cNvPr>
          <p:cNvSpPr/>
          <p:nvPr/>
        </p:nvSpPr>
        <p:spPr>
          <a:xfrm>
            <a:off x="3864811" y="1337644"/>
            <a:ext cx="880403" cy="4055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디자이너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성함</a:t>
            </a: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xmlns="" id="{825BB6A9-9414-4452-AA17-7F37212BA6AB}"/>
              </a:ext>
            </a:extLst>
          </p:cNvPr>
          <p:cNvSpPr/>
          <p:nvPr/>
        </p:nvSpPr>
        <p:spPr>
          <a:xfrm>
            <a:off x="3161302" y="1745407"/>
            <a:ext cx="880403" cy="40555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u="sng" dirty="0">
                <a:solidFill>
                  <a:schemeClr val="tx1"/>
                </a:solidFill>
              </a:rPr>
              <a:t>디자이너</a:t>
            </a:r>
            <a:endParaRPr lang="en-US" altLang="ko-KR" sz="800" b="1" u="sng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b="1" u="sng" dirty="0">
                <a:solidFill>
                  <a:schemeClr val="tx1"/>
                </a:solidFill>
              </a:rPr>
              <a:t>코드</a:t>
            </a: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58E0FC57-A450-4429-A7DE-9A0E80DA9BAE}"/>
              </a:ext>
            </a:extLst>
          </p:cNvPr>
          <p:cNvSpPr/>
          <p:nvPr/>
        </p:nvSpPr>
        <p:spPr>
          <a:xfrm>
            <a:off x="2901356" y="2388687"/>
            <a:ext cx="880403" cy="4055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디자이너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ID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F1F9536D-878F-4227-8AFA-E9131FA10DE3}"/>
              </a:ext>
            </a:extLst>
          </p:cNvPr>
          <p:cNvSpPr/>
          <p:nvPr/>
        </p:nvSpPr>
        <p:spPr>
          <a:xfrm>
            <a:off x="3205266" y="2942091"/>
            <a:ext cx="880403" cy="4055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디자이너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PW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xmlns="" id="{158241F2-D2EC-4B22-9040-224306BB27F6}"/>
              </a:ext>
            </a:extLst>
          </p:cNvPr>
          <p:cNvSpPr/>
          <p:nvPr/>
        </p:nvSpPr>
        <p:spPr>
          <a:xfrm>
            <a:off x="4951383" y="1337644"/>
            <a:ext cx="880403" cy="4055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디자이너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성별</a:t>
            </a: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xmlns="" id="{A56CAF89-4DA3-4BE3-84E3-DF33285C0ADE}"/>
              </a:ext>
            </a:extLst>
          </p:cNvPr>
          <p:cNvSpPr/>
          <p:nvPr/>
        </p:nvSpPr>
        <p:spPr>
          <a:xfrm>
            <a:off x="6088638" y="2351532"/>
            <a:ext cx="880403" cy="4055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디자이너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생년월일</a:t>
            </a: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8183C4AD-7A5E-4B45-9130-BF301D4ABA6B}"/>
              </a:ext>
            </a:extLst>
          </p:cNvPr>
          <p:cNvSpPr/>
          <p:nvPr/>
        </p:nvSpPr>
        <p:spPr>
          <a:xfrm>
            <a:off x="5648437" y="2959865"/>
            <a:ext cx="880403" cy="4055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디자이너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주소</a:t>
            </a:r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xmlns="" id="{47DBD7E8-66A1-4D8F-9E75-0C6DA02E72C7}"/>
              </a:ext>
            </a:extLst>
          </p:cNvPr>
          <p:cNvSpPr/>
          <p:nvPr/>
        </p:nvSpPr>
        <p:spPr>
          <a:xfrm>
            <a:off x="5717981" y="1743199"/>
            <a:ext cx="880403" cy="40555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디자이너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전화번호</a:t>
            </a:r>
          </a:p>
        </p:txBody>
      </p:sp>
      <p:cxnSp>
        <p:nvCxnSpPr>
          <p:cNvPr id="195" name="연결선: 꺾임 7">
            <a:extLst>
              <a:ext uri="{FF2B5EF4-FFF2-40B4-BE49-F238E27FC236}">
                <a16:creationId xmlns:a16="http://schemas.microsoft.com/office/drawing/2014/main" xmlns="" id="{075820B8-37BB-4A2D-A7C2-B18B87914C59}"/>
              </a:ext>
            </a:extLst>
          </p:cNvPr>
          <p:cNvCxnSpPr>
            <a:cxnSpLocks/>
            <a:stCxn id="189" idx="7"/>
            <a:endCxn id="185" idx="1"/>
          </p:cNvCxnSpPr>
          <p:nvPr/>
        </p:nvCxnSpPr>
        <p:spPr>
          <a:xfrm flipV="1">
            <a:off x="3956737" y="2388687"/>
            <a:ext cx="517069" cy="612796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연결선: 꺾임 7">
            <a:extLst>
              <a:ext uri="{FF2B5EF4-FFF2-40B4-BE49-F238E27FC236}">
                <a16:creationId xmlns:a16="http://schemas.microsoft.com/office/drawing/2014/main" xmlns="" id="{A032B436-76D7-4B50-B187-ED17A6787EDB}"/>
              </a:ext>
            </a:extLst>
          </p:cNvPr>
          <p:cNvCxnSpPr>
            <a:cxnSpLocks/>
            <a:stCxn id="188" idx="6"/>
            <a:endCxn id="185" idx="1"/>
          </p:cNvCxnSpPr>
          <p:nvPr/>
        </p:nvCxnSpPr>
        <p:spPr>
          <a:xfrm flipV="1">
            <a:off x="3781759" y="2388687"/>
            <a:ext cx="692047" cy="202778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1" name="연결선: 꺾임 7">
            <a:extLst>
              <a:ext uri="{FF2B5EF4-FFF2-40B4-BE49-F238E27FC236}">
                <a16:creationId xmlns:a16="http://schemas.microsoft.com/office/drawing/2014/main" xmlns="" id="{50E8C724-ED1D-4351-A685-DD36FDB997EF}"/>
              </a:ext>
            </a:extLst>
          </p:cNvPr>
          <p:cNvCxnSpPr>
            <a:cxnSpLocks/>
            <a:stCxn id="187" idx="5"/>
            <a:endCxn id="185" idx="1"/>
          </p:cNvCxnSpPr>
          <p:nvPr/>
        </p:nvCxnSpPr>
        <p:spPr>
          <a:xfrm>
            <a:off x="3912773" y="2091570"/>
            <a:ext cx="561033" cy="297117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4" name="연결선: 꺾임 7">
            <a:extLst>
              <a:ext uri="{FF2B5EF4-FFF2-40B4-BE49-F238E27FC236}">
                <a16:creationId xmlns:a16="http://schemas.microsoft.com/office/drawing/2014/main" xmlns="" id="{D19E615A-D100-41AB-B22A-801D48F704D2}"/>
              </a:ext>
            </a:extLst>
          </p:cNvPr>
          <p:cNvCxnSpPr>
            <a:cxnSpLocks/>
            <a:stCxn id="186" idx="4"/>
            <a:endCxn id="185" idx="1"/>
          </p:cNvCxnSpPr>
          <p:nvPr/>
        </p:nvCxnSpPr>
        <p:spPr>
          <a:xfrm>
            <a:off x="4305013" y="1743199"/>
            <a:ext cx="168793" cy="645488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7" name="연결선: 꺾임 7">
            <a:extLst>
              <a:ext uri="{FF2B5EF4-FFF2-40B4-BE49-F238E27FC236}">
                <a16:creationId xmlns:a16="http://schemas.microsoft.com/office/drawing/2014/main" xmlns="" id="{D320A1FE-9338-46E0-BCED-6C6527EC03CB}"/>
              </a:ext>
            </a:extLst>
          </p:cNvPr>
          <p:cNvCxnSpPr>
            <a:cxnSpLocks/>
            <a:stCxn id="192" idx="1"/>
            <a:endCxn id="185" idx="3"/>
          </p:cNvCxnSpPr>
          <p:nvPr/>
        </p:nvCxnSpPr>
        <p:spPr>
          <a:xfrm flipH="1" flipV="1">
            <a:off x="5275316" y="2388687"/>
            <a:ext cx="502053" cy="630570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0" name="연결선: 꺾임 7">
            <a:extLst>
              <a:ext uri="{FF2B5EF4-FFF2-40B4-BE49-F238E27FC236}">
                <a16:creationId xmlns:a16="http://schemas.microsoft.com/office/drawing/2014/main" xmlns="" id="{3A00728C-55B8-4C3F-AB5C-B5312F9C6647}"/>
              </a:ext>
            </a:extLst>
          </p:cNvPr>
          <p:cNvCxnSpPr>
            <a:cxnSpLocks/>
            <a:stCxn id="191" idx="2"/>
            <a:endCxn id="185" idx="3"/>
          </p:cNvCxnSpPr>
          <p:nvPr/>
        </p:nvCxnSpPr>
        <p:spPr>
          <a:xfrm flipH="1" flipV="1">
            <a:off x="5275316" y="2388687"/>
            <a:ext cx="813322" cy="165623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3" name="연결선: 꺾임 7">
            <a:extLst>
              <a:ext uri="{FF2B5EF4-FFF2-40B4-BE49-F238E27FC236}">
                <a16:creationId xmlns:a16="http://schemas.microsoft.com/office/drawing/2014/main" xmlns="" id="{A8E3A9CF-BFD9-4604-B4E8-5CFB7FDB1EC8}"/>
              </a:ext>
            </a:extLst>
          </p:cNvPr>
          <p:cNvCxnSpPr>
            <a:cxnSpLocks/>
            <a:stCxn id="193" idx="3"/>
            <a:endCxn id="185" idx="3"/>
          </p:cNvCxnSpPr>
          <p:nvPr/>
        </p:nvCxnSpPr>
        <p:spPr>
          <a:xfrm flipH="1">
            <a:off x="5275316" y="2089362"/>
            <a:ext cx="571597" cy="299325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연결선: 꺾임 7">
            <a:extLst>
              <a:ext uri="{FF2B5EF4-FFF2-40B4-BE49-F238E27FC236}">
                <a16:creationId xmlns:a16="http://schemas.microsoft.com/office/drawing/2014/main" xmlns="" id="{1E870FD6-BF8D-43C9-9F44-0583EA0CD11E}"/>
              </a:ext>
            </a:extLst>
          </p:cNvPr>
          <p:cNvCxnSpPr>
            <a:cxnSpLocks/>
            <a:stCxn id="190" idx="4"/>
            <a:endCxn id="185" idx="3"/>
          </p:cNvCxnSpPr>
          <p:nvPr/>
        </p:nvCxnSpPr>
        <p:spPr>
          <a:xfrm flipH="1">
            <a:off x="5275316" y="1743199"/>
            <a:ext cx="116269" cy="645488"/>
          </a:xfrm>
          <a:prstGeom prst="straightConnector1">
            <a:avLst/>
          </a:prstGeom>
          <a:ln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76480" y="2960776"/>
            <a:ext cx="23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872944" y="3900708"/>
            <a:ext cx="23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997306" y="4418730"/>
            <a:ext cx="23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411826" y="4442483"/>
            <a:ext cx="23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84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C:\Users\alfo9\Desktop\중요합니다\1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89660"/>
            <a:ext cx="8839200" cy="55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464820" y="1310024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 </a:t>
            </a:r>
            <a:r>
              <a:rPr lang="ko-KR" altLang="en-US" dirty="0"/>
              <a:t>테이블 모델링 </a:t>
            </a:r>
            <a:r>
              <a:rPr lang="en-US" altLang="ko-KR" dirty="0"/>
              <a:t>Logical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50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C:\Users\alfo9\Desktop\중요합니다\1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082040"/>
            <a:ext cx="8793480" cy="559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453390" y="1371600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 </a:t>
            </a:r>
            <a:r>
              <a:rPr lang="ko-KR" altLang="en-US" dirty="0"/>
              <a:t>테이블 모델링 </a:t>
            </a:r>
            <a:r>
              <a:rPr lang="en-US" altLang="ko-KR" dirty="0"/>
              <a:t>Physical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365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명세서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테이블 명세서</a:t>
            </a:r>
          </a:p>
        </p:txBody>
      </p:sp>
      <p:pic>
        <p:nvPicPr>
          <p:cNvPr id="3074" name="Picture 2" descr="C:\Users\alfo9\Desktop\중요합니다\1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1784033"/>
            <a:ext cx="8830945" cy="489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68275" y="1082040"/>
            <a:ext cx="8830945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7720" y="1599367"/>
            <a:ext cx="3776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&lt;Entity : </a:t>
            </a:r>
            <a:r>
              <a:rPr lang="ko-KR" altLang="en-US" dirty="0"/>
              <a:t>회원  </a:t>
            </a:r>
            <a:r>
              <a:rPr lang="en-US" altLang="ko-KR" dirty="0"/>
              <a:t>,</a:t>
            </a:r>
            <a:r>
              <a:rPr lang="ko-KR" altLang="en-US" dirty="0"/>
              <a:t>테이블 명 </a:t>
            </a:r>
            <a:r>
              <a:rPr lang="en-US" altLang="ko-KR" dirty="0"/>
              <a:t>: Customer&gt;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44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명세서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디자이너 테이블 명세서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68275" y="1082040"/>
            <a:ext cx="8830945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C:\Users\alfo9\Desktop\중요합니다\1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6" y="1784033"/>
            <a:ext cx="8830944" cy="489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7720" y="1599367"/>
            <a:ext cx="790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Entity : </a:t>
            </a:r>
            <a:r>
              <a:rPr lang="ko-KR" altLang="en-US" dirty="0"/>
              <a:t>디자이너  </a:t>
            </a:r>
            <a:r>
              <a:rPr lang="en-US" altLang="ko-KR" dirty="0"/>
              <a:t>,</a:t>
            </a:r>
            <a:r>
              <a:rPr lang="ko-KR" altLang="en-US" dirty="0"/>
              <a:t>테이블 명 </a:t>
            </a:r>
            <a:r>
              <a:rPr lang="en-US" altLang="ko-KR" dirty="0"/>
              <a:t>: Designer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517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명세서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테이블 명세서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68275" y="1082040"/>
            <a:ext cx="8830945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7720" y="1599367"/>
            <a:ext cx="790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Entity : </a:t>
            </a:r>
            <a:r>
              <a:rPr lang="ko-KR" altLang="en-US" dirty="0"/>
              <a:t>상품  </a:t>
            </a:r>
            <a:r>
              <a:rPr lang="en-US" altLang="ko-KR" dirty="0"/>
              <a:t>,</a:t>
            </a:r>
            <a:r>
              <a:rPr lang="ko-KR" altLang="en-US" dirty="0"/>
              <a:t>테이블 명 </a:t>
            </a:r>
            <a:r>
              <a:rPr lang="en-US" altLang="ko-KR" dirty="0"/>
              <a:t>: Product &gt;</a:t>
            </a:r>
            <a:endParaRPr lang="ko-KR" altLang="en-US" dirty="0"/>
          </a:p>
        </p:txBody>
      </p:sp>
      <p:pic>
        <p:nvPicPr>
          <p:cNvPr id="5122" name="Picture 2" descr="C:\Users\alfo9\Desktop\중요합니다\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4" y="1968700"/>
            <a:ext cx="8830946" cy="296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68275" y="4937126"/>
            <a:ext cx="8830945" cy="17532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3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 명세서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테이블 명세서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68275" y="1082040"/>
            <a:ext cx="8830945" cy="105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8275" y="4937126"/>
            <a:ext cx="8830945" cy="17532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:\Users\alfo9\Desktop\중요합니다\1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6" y="1784033"/>
            <a:ext cx="8830944" cy="49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7720" y="1599367"/>
            <a:ext cx="790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Entity : </a:t>
            </a:r>
            <a:r>
              <a:rPr lang="ko-KR" altLang="en-US" dirty="0"/>
              <a:t>예약  </a:t>
            </a:r>
            <a:r>
              <a:rPr lang="en-US" altLang="ko-KR" dirty="0"/>
              <a:t>,</a:t>
            </a:r>
            <a:r>
              <a:rPr lang="ko-KR" altLang="en-US" dirty="0"/>
              <a:t>테이블 명 </a:t>
            </a:r>
            <a:r>
              <a:rPr lang="en-US" altLang="ko-KR" dirty="0"/>
              <a:t>: Reservation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50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2120" y="151318"/>
            <a:ext cx="61316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구조 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스토리보드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(UCD)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2438400"/>
            <a:ext cx="12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26" name="Picture 2" descr="C:\Users\alfo9\Desktop\중요합니다\1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974" y="2247900"/>
            <a:ext cx="6708413" cy="441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69110" y="1635007"/>
            <a:ext cx="340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 Use Case Diagram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66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4870319-E70D-4FC8-A133-FFEF8AB06CD8}"/>
              </a:ext>
            </a:extLst>
          </p:cNvPr>
          <p:cNvSpPr/>
          <p:nvPr/>
        </p:nvSpPr>
        <p:spPr>
          <a:xfrm>
            <a:off x="3720958" y="1090806"/>
            <a:ext cx="5280429" cy="5615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FBFEFAF5-33AB-4C7C-BBA9-1FC460391099}"/>
              </a:ext>
            </a:extLst>
          </p:cNvPr>
          <p:cNvSpPr/>
          <p:nvPr/>
        </p:nvSpPr>
        <p:spPr>
          <a:xfrm>
            <a:off x="6903720" y="1879134"/>
            <a:ext cx="1816937" cy="1317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5138E906-513D-4BFB-B85D-7EEA0D91C10B}"/>
              </a:ext>
            </a:extLst>
          </p:cNvPr>
          <p:cNvSpPr/>
          <p:nvPr/>
        </p:nvSpPr>
        <p:spPr>
          <a:xfrm>
            <a:off x="4177717" y="1993061"/>
            <a:ext cx="1935097" cy="5404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2120" y="151318"/>
            <a:ext cx="61316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구조 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ko-KR" alt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그램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(MVC)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1506" name="Picture 2" descr="C:\Users\alfo9\Desktop\중요합니다\프로젝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13" y="1090806"/>
            <a:ext cx="3578345" cy="56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1940" y="2438400"/>
            <a:ext cx="12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39098" y="1326635"/>
            <a:ext cx="151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&lt;MVC </a:t>
            </a:r>
            <a:r>
              <a:rPr lang="ko-KR" altLang="en-US" dirty="0"/>
              <a:t>구조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80BD07CC-4C49-4C4F-AC20-64BD0FA3503F}"/>
              </a:ext>
            </a:extLst>
          </p:cNvPr>
          <p:cNvGrpSpPr/>
          <p:nvPr/>
        </p:nvGrpSpPr>
        <p:grpSpPr>
          <a:xfrm>
            <a:off x="4031000" y="3429000"/>
            <a:ext cx="2269131" cy="2910979"/>
            <a:chOff x="4085439" y="3196206"/>
            <a:chExt cx="2172748" cy="291097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xmlns="" id="{17EFE4E1-E10B-43B8-9B06-BFBC126ED43E}"/>
                </a:ext>
              </a:extLst>
            </p:cNvPr>
            <p:cNvSpPr/>
            <p:nvPr/>
          </p:nvSpPr>
          <p:spPr>
            <a:xfrm>
              <a:off x="4085439" y="3196206"/>
              <a:ext cx="2172748" cy="2910979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247964BD-3397-46E6-BB5E-57E85F927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25" y="3324920"/>
              <a:ext cx="1876190" cy="263809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36A4A83-5E91-4B5F-9299-C12211D5B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794" y="1993061"/>
            <a:ext cx="1561905" cy="10380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0CFA586-4EE2-4C7F-8EA8-2F64B6149E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625" y="2086019"/>
            <a:ext cx="1761503" cy="352381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73BBC307-2435-4C8B-B0F2-6CA23339AF4F}"/>
              </a:ext>
            </a:extLst>
          </p:cNvPr>
          <p:cNvGrpSpPr/>
          <p:nvPr/>
        </p:nvGrpSpPr>
        <p:grpSpPr>
          <a:xfrm>
            <a:off x="6845230" y="3826845"/>
            <a:ext cx="1736469" cy="1912690"/>
            <a:chOff x="2835531" y="1199626"/>
            <a:chExt cx="1736469" cy="19126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xmlns="" id="{01E4D552-E397-4712-9E66-EE593FE6C76D}"/>
                </a:ext>
              </a:extLst>
            </p:cNvPr>
            <p:cNvSpPr/>
            <p:nvPr/>
          </p:nvSpPr>
          <p:spPr>
            <a:xfrm>
              <a:off x="2835531" y="1532806"/>
              <a:ext cx="1736469" cy="157951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rgbClr val="1A1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823B3260-DC4C-4862-B783-8EE151D22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793" y="1617037"/>
              <a:ext cx="1561905" cy="1390476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xmlns="" id="{D5533AC1-7AC2-4366-9176-9E3B25833098}"/>
                </a:ext>
              </a:extLst>
            </p:cNvPr>
            <p:cNvSpPr/>
            <p:nvPr/>
          </p:nvSpPr>
          <p:spPr>
            <a:xfrm>
              <a:off x="2921793" y="1216404"/>
              <a:ext cx="1561905" cy="31640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4A13DDAD-3165-4CE7-B784-A5BBE49CBF67}"/>
                </a:ext>
              </a:extLst>
            </p:cNvPr>
            <p:cNvSpPr txBox="1"/>
            <p:nvPr/>
          </p:nvSpPr>
          <p:spPr>
            <a:xfrm>
              <a:off x="2945823" y="1199626"/>
              <a:ext cx="1499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※ View</a:t>
              </a:r>
              <a:endParaRPr lang="ko-KR" altLang="en-US" dirty="0"/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67ACF04D-B41A-48A3-B589-DC92A62CCFF0}"/>
              </a:ext>
            </a:extLst>
          </p:cNvPr>
          <p:cNvSpPr/>
          <p:nvPr/>
        </p:nvSpPr>
        <p:spPr>
          <a:xfrm>
            <a:off x="4236624" y="1693850"/>
            <a:ext cx="1761503" cy="2949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E3480A5-1664-4806-9B61-ABB6A7D8E453}"/>
              </a:ext>
            </a:extLst>
          </p:cNvPr>
          <p:cNvSpPr txBox="1"/>
          <p:nvPr/>
        </p:nvSpPr>
        <p:spPr>
          <a:xfrm>
            <a:off x="4283131" y="1656672"/>
            <a:ext cx="156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※Application</a:t>
            </a:r>
            <a:endParaRPr lang="ko-KR" altLang="en-US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F07E8DC5-E31A-4EFC-AF09-0EFD81C0A28E}"/>
              </a:ext>
            </a:extLst>
          </p:cNvPr>
          <p:cNvSpPr/>
          <p:nvPr/>
        </p:nvSpPr>
        <p:spPr>
          <a:xfrm>
            <a:off x="4177716" y="3031156"/>
            <a:ext cx="1970593" cy="38238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F8907C3-DA21-4625-B588-89F43A26ABFB}"/>
              </a:ext>
            </a:extLst>
          </p:cNvPr>
          <p:cNvSpPr txBox="1"/>
          <p:nvPr/>
        </p:nvSpPr>
        <p:spPr>
          <a:xfrm>
            <a:off x="4331372" y="3044212"/>
            <a:ext cx="1816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※Controller</a:t>
            </a:r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2FDF73DC-63B3-44A5-97EE-9D1EFC64A7E3}"/>
              </a:ext>
            </a:extLst>
          </p:cNvPr>
          <p:cNvSpPr/>
          <p:nvPr/>
        </p:nvSpPr>
        <p:spPr>
          <a:xfrm>
            <a:off x="7010094" y="1585519"/>
            <a:ext cx="1561905" cy="3027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8D107FE-5218-4896-9EB2-4CDDC66A2EA5}"/>
              </a:ext>
            </a:extLst>
          </p:cNvPr>
          <p:cNvSpPr txBox="1"/>
          <p:nvPr/>
        </p:nvSpPr>
        <p:spPr>
          <a:xfrm>
            <a:off x="7204902" y="1531402"/>
            <a:ext cx="147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102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2120" y="151318"/>
            <a:ext cx="61316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구조 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ko-KR" alt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그램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(Model)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2438400"/>
            <a:ext cx="12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Picture 2" descr="C:\Users\alfo9\Desktop\project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8" y="1104900"/>
            <a:ext cx="8761321" cy="55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82179" y="4532382"/>
            <a:ext cx="1470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&lt;Model&gt;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254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8809" y="1505766"/>
            <a:ext cx="198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en-US" altLang="ko-KR" sz="36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ontents</a:t>
            </a:r>
            <a:endParaRPr lang="ko-KR" altLang="en-US" sz="36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113799" y="2474594"/>
            <a:ext cx="1866434" cy="523220"/>
            <a:chOff x="3040783" y="2550794"/>
            <a:chExt cx="1866434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3510681" y="2581572"/>
              <a:ext cx="1396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개발일정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40783" y="2550794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8BE4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113799" y="3077844"/>
            <a:ext cx="2573359" cy="523220"/>
            <a:chOff x="3040783" y="3112769"/>
            <a:chExt cx="2573359" cy="523220"/>
          </a:xfrm>
        </p:grpSpPr>
        <p:sp>
          <p:nvSpPr>
            <p:cNvPr id="9" name="TextBox 8"/>
            <p:cNvSpPr txBox="1"/>
            <p:nvPr/>
          </p:nvSpPr>
          <p:spPr>
            <a:xfrm>
              <a:off x="3510681" y="3143547"/>
              <a:ext cx="2103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개요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40783" y="3112769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8BE4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2800" b="1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113799" y="3681094"/>
            <a:ext cx="1784682" cy="523220"/>
            <a:chOff x="3040783" y="3731894"/>
            <a:chExt cx="1784682" cy="523220"/>
          </a:xfrm>
        </p:grpSpPr>
        <p:sp>
          <p:nvSpPr>
            <p:cNvPr id="11" name="TextBox 10"/>
            <p:cNvSpPr txBox="1"/>
            <p:nvPr/>
          </p:nvSpPr>
          <p:spPr>
            <a:xfrm>
              <a:off x="3510681" y="3762672"/>
              <a:ext cx="1314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DB </a:t>
              </a:r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구조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40783" y="3731894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8BE4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2800" b="1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113799" y="4284344"/>
            <a:ext cx="2573359" cy="523220"/>
            <a:chOff x="3040783" y="4360544"/>
            <a:chExt cx="2573359" cy="523220"/>
          </a:xfrm>
        </p:grpSpPr>
        <p:sp>
          <p:nvSpPr>
            <p:cNvPr id="13" name="TextBox 12"/>
            <p:cNvSpPr txBox="1"/>
            <p:nvPr/>
          </p:nvSpPr>
          <p:spPr>
            <a:xfrm>
              <a:off x="3510681" y="4391322"/>
              <a:ext cx="2103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프로그램 구조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0783" y="4360544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8BE4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2800" b="1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17807" y="5492094"/>
            <a:ext cx="1256491" cy="523220"/>
            <a:chOff x="3044791" y="4360544"/>
            <a:chExt cx="1256491" cy="523220"/>
          </a:xfrm>
        </p:grpSpPr>
        <p:sp>
          <p:nvSpPr>
            <p:cNvPr id="20" name="TextBox 19"/>
            <p:cNvSpPr txBox="1"/>
            <p:nvPr/>
          </p:nvSpPr>
          <p:spPr>
            <a:xfrm>
              <a:off x="3510681" y="4391322"/>
              <a:ext cx="790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후기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4791" y="4360544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8BE4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6</a:t>
              </a:r>
              <a:endParaRPr lang="ko-KR" altLang="en-US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117807" y="4859951"/>
            <a:ext cx="1957004" cy="523220"/>
            <a:chOff x="3044791" y="4360544"/>
            <a:chExt cx="1957004" cy="523220"/>
          </a:xfrm>
        </p:grpSpPr>
        <p:sp>
          <p:nvSpPr>
            <p:cNvPr id="23" name="TextBox 22"/>
            <p:cNvSpPr txBox="1"/>
            <p:nvPr/>
          </p:nvSpPr>
          <p:spPr>
            <a:xfrm>
              <a:off x="3510681" y="4391322"/>
              <a:ext cx="14911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UI</a:t>
              </a:r>
              <a:r>
                <a:rPr lang="ko-KR" altLang="en-US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및 기능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44791" y="4360544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8BE4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5</a:t>
              </a:r>
              <a:endParaRPr lang="ko-KR" altLang="en-US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4645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2438400"/>
            <a:ext cx="12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2120" y="151318"/>
            <a:ext cx="61316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구조 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ko-KR" alt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그램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(Controller)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Picture 3" descr="C:\Users\alfo9\Desktop\project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" y="1082040"/>
            <a:ext cx="878125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4160" y="5728454"/>
            <a:ext cx="336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&lt;Controller&gt;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05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40" y="2438400"/>
            <a:ext cx="12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2120" y="151318"/>
            <a:ext cx="61316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구조 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클래스 </a:t>
            </a:r>
            <a:r>
              <a:rPr lang="ko-KR" alt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그램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C:\Users\alfo9\Desktop\project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0" y="1089660"/>
            <a:ext cx="8799720" cy="554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35880" y="1249680"/>
            <a:ext cx="351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 </a:t>
            </a:r>
            <a:r>
              <a:rPr lang="ko-KR" altLang="en-US" dirty="0"/>
              <a:t>전체</a:t>
            </a:r>
            <a:r>
              <a:rPr lang="en-US" altLang="ko-KR" dirty="0"/>
              <a:t> 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97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로그인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로그인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디자이너 로그인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2743999" y="1310342"/>
            <a:ext cx="3329939" cy="3106891"/>
            <a:chOff x="173673" y="1092200"/>
            <a:chExt cx="3189287" cy="3803650"/>
          </a:xfrm>
        </p:grpSpPr>
        <p:pic>
          <p:nvPicPr>
            <p:cNvPr id="3074" name="Picture 2" descr="C:\Users\alfo9\Desktop\중요합니다\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73" y="1092200"/>
              <a:ext cx="3189287" cy="380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944880" y="4358640"/>
              <a:ext cx="518160" cy="1752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600200" y="4358640"/>
              <a:ext cx="571500" cy="1752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01240" y="4358640"/>
              <a:ext cx="220980" cy="1752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03960" y="3718560"/>
              <a:ext cx="1021080" cy="4419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직선 화살표 연결선 28"/>
          <p:cNvCxnSpPr>
            <a:stCxn id="9" idx="0"/>
            <a:endCxn id="30" idx="2"/>
          </p:cNvCxnSpPr>
          <p:nvPr/>
        </p:nvCxnSpPr>
        <p:spPr>
          <a:xfrm flipH="1" flipV="1">
            <a:off x="1465001" y="3301144"/>
            <a:ext cx="2354722" cy="6772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3719" y="2470147"/>
            <a:ext cx="246256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/>
              <a:t>관리자 로그인</a:t>
            </a:r>
            <a:endParaRPr lang="en-US" altLang="ko-KR" sz="800" dirty="0"/>
          </a:p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/>
              <a:t>관리자 는 고유의 </a:t>
            </a:r>
            <a:r>
              <a:rPr lang="en-US" altLang="ko-KR" sz="800" b="1" dirty="0"/>
              <a:t>ID</a:t>
            </a:r>
            <a:r>
              <a:rPr lang="en-US" altLang="ko-KR" sz="800" dirty="0"/>
              <a:t>,</a:t>
            </a:r>
            <a:r>
              <a:rPr lang="en-US" altLang="ko-KR" sz="800" b="1" dirty="0"/>
              <a:t>PW</a:t>
            </a:r>
            <a:r>
              <a:rPr lang="ko-KR" altLang="en-US" sz="800" dirty="0"/>
              <a:t>를 가지고 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en-US" altLang="ko-KR" sz="800" b="1" dirty="0"/>
              <a:t>ID</a:t>
            </a:r>
            <a:r>
              <a:rPr lang="en-US" altLang="ko-KR" sz="800" dirty="0"/>
              <a:t> : admin </a:t>
            </a:r>
            <a:r>
              <a:rPr lang="en-US" altLang="ko-KR" sz="800" b="1" dirty="0"/>
              <a:t>PW</a:t>
            </a:r>
            <a:r>
              <a:rPr lang="en-US" altLang="ko-KR" sz="800" dirty="0"/>
              <a:t> : 1234</a:t>
            </a:r>
          </a:p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en-US" altLang="ko-KR" sz="800" b="1" dirty="0"/>
              <a:t>ID</a:t>
            </a:r>
            <a:r>
              <a:rPr lang="ko-KR" altLang="en-US" sz="800" dirty="0"/>
              <a:t>와</a:t>
            </a:r>
            <a:r>
              <a:rPr lang="en-US" altLang="ko-KR" sz="800" b="1" dirty="0"/>
              <a:t>PW</a:t>
            </a:r>
            <a:r>
              <a:rPr lang="en-US" altLang="ko-KR" sz="800" dirty="0"/>
              <a:t> </a:t>
            </a:r>
            <a:r>
              <a:rPr lang="ko-KR" altLang="en-US" sz="800" dirty="0"/>
              <a:t>는 이 매장 의 관리자인 사람의 </a:t>
            </a:r>
            <a:endParaRPr lang="en-US" altLang="ko-KR" sz="800" dirty="0"/>
          </a:p>
          <a:p>
            <a:r>
              <a:rPr lang="ko-KR" altLang="en-US" sz="800" dirty="0"/>
              <a:t>요구사항에 따라 달라진다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en-US" altLang="ko-KR" sz="800" b="1" dirty="0"/>
              <a:t>ID</a:t>
            </a:r>
            <a:r>
              <a:rPr lang="en-US" altLang="ko-KR" sz="800" dirty="0"/>
              <a:t>,</a:t>
            </a:r>
            <a:r>
              <a:rPr lang="en-US" altLang="ko-KR" sz="800" b="1" dirty="0"/>
              <a:t>PW</a:t>
            </a:r>
            <a:r>
              <a:rPr lang="en-US" altLang="ko-KR" sz="800" dirty="0"/>
              <a:t> </a:t>
            </a:r>
            <a:r>
              <a:rPr lang="ko-KR" altLang="en-US" sz="800" dirty="0"/>
              <a:t>일치하면 로그인 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41" name="직선 화살표 연결선 40"/>
          <p:cNvCxnSpPr>
            <a:stCxn id="13" idx="3"/>
            <a:endCxn id="67" idx="1"/>
          </p:cNvCxnSpPr>
          <p:nvPr/>
        </p:nvCxnSpPr>
        <p:spPr>
          <a:xfrm>
            <a:off x="4885834" y="3636102"/>
            <a:ext cx="1406381" cy="826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1" idx="2"/>
            <a:endCxn id="49" idx="0"/>
          </p:cNvCxnSpPr>
          <p:nvPr/>
        </p:nvCxnSpPr>
        <p:spPr>
          <a:xfrm flipH="1">
            <a:off x="1983216" y="4121586"/>
            <a:ext cx="2548574" cy="16096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1978" y="5731282"/>
            <a:ext cx="328247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/>
              <a:t>디자이너 로그인 버튼 </a:t>
            </a:r>
            <a:endParaRPr lang="en-US" altLang="ko-KR" sz="800" dirty="0"/>
          </a:p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/>
              <a:t>디자이너 는  관리자 로그인후 디자이너 관리자 탭 에서 </a:t>
            </a:r>
            <a:r>
              <a:rPr lang="en-US" altLang="ko-KR" sz="800" dirty="0"/>
              <a:t>ID</a:t>
            </a:r>
            <a:r>
              <a:rPr lang="ko-KR" altLang="en-US" sz="800" dirty="0"/>
              <a:t>와</a:t>
            </a:r>
            <a:r>
              <a:rPr lang="en-US" altLang="ko-KR" sz="800" dirty="0"/>
              <a:t>PW</a:t>
            </a:r>
            <a:r>
              <a:rPr lang="ko-KR" altLang="en-US" sz="800" dirty="0"/>
              <a:t>를 </a:t>
            </a:r>
            <a:endParaRPr lang="en-US" altLang="ko-KR" sz="800" dirty="0"/>
          </a:p>
          <a:p>
            <a:r>
              <a:rPr lang="ko-KR" altLang="en-US" sz="800" dirty="0"/>
              <a:t>등록할 수 있으며 </a:t>
            </a:r>
            <a:r>
              <a:rPr lang="en-US" altLang="ko-KR" sz="800" dirty="0"/>
              <a:t> </a:t>
            </a:r>
            <a:r>
              <a:rPr lang="ko-KR" altLang="en-US" sz="800" dirty="0"/>
              <a:t>또한 수정</a:t>
            </a:r>
            <a:r>
              <a:rPr lang="en-US" altLang="ko-KR" sz="800" dirty="0"/>
              <a:t>,</a:t>
            </a:r>
            <a:r>
              <a:rPr lang="ko-KR" altLang="en-US" sz="800" dirty="0"/>
              <a:t>삭제 또한 관리자만이  할 수 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6292215" y="1226821"/>
            <a:ext cx="2638585" cy="4983918"/>
            <a:chOff x="6307295" y="1047372"/>
            <a:chExt cx="2638585" cy="4983918"/>
          </a:xfrm>
        </p:grpSpPr>
        <p:sp>
          <p:nvSpPr>
            <p:cNvPr id="67" name="직사각형 66"/>
            <p:cNvSpPr/>
            <p:nvPr/>
          </p:nvSpPr>
          <p:spPr>
            <a:xfrm>
              <a:off x="6307295" y="1047372"/>
              <a:ext cx="2563319" cy="4983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45579" y="1965960"/>
              <a:ext cx="18516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</a:t>
              </a:r>
              <a:r>
                <a:rPr lang="en-US" altLang="ko-KR" sz="800" dirty="0">
                  <a:solidFill>
                    <a:prstClr val="black"/>
                  </a:solidFill>
                </a:rPr>
                <a:t> </a:t>
              </a:r>
              <a:r>
                <a:rPr lang="en-US" altLang="ko-KR" sz="800" dirty="0"/>
                <a:t>ID</a:t>
              </a:r>
              <a:r>
                <a:rPr lang="ko-KR" altLang="en-US" sz="800" dirty="0"/>
                <a:t>와</a:t>
              </a:r>
              <a:r>
                <a:rPr lang="en-US" altLang="ko-KR" sz="800" dirty="0"/>
                <a:t>PW </a:t>
              </a:r>
              <a:r>
                <a:rPr lang="ko-KR" altLang="en-US" sz="800" dirty="0"/>
                <a:t>가 불일치 할 경우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537958" y="3301144"/>
              <a:ext cx="18516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</a:t>
              </a:r>
              <a:r>
                <a:rPr lang="en-US" altLang="ko-KR" sz="800" dirty="0">
                  <a:solidFill>
                    <a:prstClr val="black"/>
                  </a:solidFill>
                </a:rPr>
                <a:t> </a:t>
              </a:r>
              <a:r>
                <a:rPr lang="en-US" altLang="ko-KR" sz="800" dirty="0"/>
                <a:t>ID</a:t>
              </a:r>
              <a:r>
                <a:rPr lang="ko-KR" altLang="en-US" sz="800" dirty="0"/>
                <a:t>와</a:t>
              </a:r>
              <a:r>
                <a:rPr lang="en-US" altLang="ko-KR" sz="800" dirty="0"/>
                <a:t>PW </a:t>
              </a:r>
              <a:r>
                <a:rPr lang="ko-KR" altLang="en-US" sz="800" dirty="0"/>
                <a:t>둘 중 하나라도 입력하지 </a:t>
              </a:r>
              <a:endParaRPr lang="en-US" altLang="ko-KR" sz="800" dirty="0"/>
            </a:p>
            <a:p>
              <a:r>
                <a:rPr lang="ko-KR" altLang="en-US" sz="800" dirty="0"/>
                <a:t>않았을 경우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20840" y="5515838"/>
              <a:ext cx="22250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</a:t>
              </a:r>
              <a:r>
                <a:rPr lang="en-US" altLang="ko-KR" sz="800" dirty="0">
                  <a:solidFill>
                    <a:prstClr val="black"/>
                  </a:solidFill>
                </a:rPr>
                <a:t> </a:t>
              </a:r>
              <a:r>
                <a:rPr lang="ko-KR" altLang="en-US" sz="800" dirty="0"/>
                <a:t>정상적으로 로그인 하였을 때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pic>
          <p:nvPicPr>
            <p:cNvPr id="3075" name="Picture 3" descr="C:\Users\alfo9\Desktop\중요합니다\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7296" y="4154645"/>
              <a:ext cx="2563319" cy="1320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5" descr="C:\Users\alfo9\Desktop\중요합니다\5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958" y="2477767"/>
              <a:ext cx="1958341" cy="830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4" descr="C:\Users\alfo9\Desktop\중요합니다\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958" y="1115374"/>
              <a:ext cx="1958341" cy="850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8" name="TextBox 67"/>
          <p:cNvSpPr txBox="1"/>
          <p:nvPr/>
        </p:nvSpPr>
        <p:spPr>
          <a:xfrm>
            <a:off x="4336521" y="5820034"/>
            <a:ext cx="93726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/>
              <a:t>닫기</a:t>
            </a:r>
            <a:endParaRPr lang="en-US" altLang="ko-KR" sz="800" dirty="0"/>
          </a:p>
          <a:p>
            <a:r>
              <a:rPr lang="en-US" altLang="ko-KR" sz="800" dirty="0">
                <a:solidFill>
                  <a:prstClr val="black"/>
                </a:solidFill>
              </a:rPr>
              <a:t>-</a:t>
            </a:r>
            <a:r>
              <a:rPr lang="ko-KR" altLang="en-US" sz="800" dirty="0">
                <a:solidFill>
                  <a:prstClr val="black"/>
                </a:solidFill>
              </a:rPr>
              <a:t>창이 닫힌다</a:t>
            </a:r>
            <a:r>
              <a:rPr lang="en-US" altLang="ko-KR" sz="800" dirty="0">
                <a:solidFill>
                  <a:prstClr val="black"/>
                </a:solidFill>
              </a:rPr>
              <a:t>.</a:t>
            </a:r>
            <a:endParaRPr lang="ko-KR" altLang="en-US" sz="800" dirty="0"/>
          </a:p>
        </p:txBody>
      </p:sp>
      <p:cxnSp>
        <p:nvCxnSpPr>
          <p:cNvPr id="70" name="직선 화살표 연결선 69"/>
          <p:cNvCxnSpPr>
            <a:stCxn id="12" idx="2"/>
            <a:endCxn id="68" idx="0"/>
          </p:cNvCxnSpPr>
          <p:nvPr/>
        </p:nvCxnSpPr>
        <p:spPr>
          <a:xfrm flipH="1">
            <a:off x="4805151" y="4121586"/>
            <a:ext cx="275607" cy="16984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599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회원관리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등록 과정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09550" y="1611630"/>
            <a:ext cx="6640830" cy="3058656"/>
            <a:chOff x="491490" y="2198370"/>
            <a:chExt cx="6640830" cy="3058656"/>
          </a:xfrm>
        </p:grpSpPr>
        <p:pic>
          <p:nvPicPr>
            <p:cNvPr id="1026" name="Picture 2" descr="C:\Users\alfo9\Desktop\중요합니다\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4040" y="2198370"/>
              <a:ext cx="5288280" cy="2994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905000" y="4091940"/>
              <a:ext cx="137160" cy="99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91490" y="4549140"/>
              <a:ext cx="3101340" cy="70788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ko-KR" altLang="en-US" sz="800" dirty="0"/>
                <a:t>등록버튼</a:t>
              </a:r>
              <a:endParaRPr lang="en-US" altLang="ko-KR" sz="800" dirty="0"/>
            </a:p>
            <a:p>
              <a:r>
                <a:rPr lang="en-US" altLang="ko-KR" sz="800" dirty="0"/>
                <a:t>-</a:t>
              </a:r>
              <a:r>
                <a:rPr lang="ko-KR" altLang="en-US" sz="800" dirty="0"/>
                <a:t>정상적으로 입력하고 등록버튼을 누르면 </a:t>
              </a:r>
              <a:r>
                <a:rPr lang="ko-KR" altLang="en-US" sz="800" dirty="0" err="1"/>
                <a:t>등록완료창</a:t>
              </a:r>
              <a:r>
                <a:rPr lang="ko-KR" altLang="en-US" sz="800" dirty="0"/>
                <a:t> 과 함께 회원 </a:t>
              </a:r>
              <a:r>
                <a:rPr lang="ko-KR" altLang="en-US" sz="800" b="1" dirty="0"/>
                <a:t>관리 테이블 에 입력한 회원의 정보가 등록된다</a:t>
              </a:r>
              <a:r>
                <a:rPr lang="en-US" altLang="ko-KR" sz="800" b="1" dirty="0"/>
                <a:t>.</a:t>
              </a:r>
            </a:p>
            <a:p>
              <a:r>
                <a:rPr lang="en-US" altLang="ko-KR" sz="800" dirty="0"/>
                <a:t>-</a:t>
              </a:r>
              <a:r>
                <a:rPr lang="ko-KR" altLang="en-US" sz="800" dirty="0"/>
                <a:t>만약 입력 칸 중 하나라도 누락 되었을 경우 </a:t>
              </a:r>
              <a:endParaRPr lang="en-US" altLang="ko-KR" sz="800" dirty="0"/>
            </a:p>
            <a:p>
              <a:r>
                <a:rPr lang="ko-KR" altLang="en-US" sz="800" dirty="0"/>
                <a:t>회원 정보 누락 창 이 뜨며 등록이 되지 않는다</a:t>
              </a:r>
              <a:endParaRPr lang="en-US" altLang="ko-KR" sz="800" dirty="0"/>
            </a:p>
          </p:txBody>
        </p:sp>
        <p:cxnSp>
          <p:nvCxnSpPr>
            <p:cNvPr id="9" name="직선 화살표 연결선 8"/>
            <p:cNvCxnSpPr>
              <a:stCxn id="2" idx="2"/>
              <a:endCxn id="3" idx="0"/>
            </p:cNvCxnSpPr>
            <p:nvPr/>
          </p:nvCxnSpPr>
          <p:spPr>
            <a:xfrm>
              <a:off x="1973580" y="4191000"/>
              <a:ext cx="68580" cy="358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alfo9\Desktop\중요합니다\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018" y="3554730"/>
            <a:ext cx="4934502" cy="29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166360" y="5097780"/>
            <a:ext cx="3566160" cy="99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53529" y="1414492"/>
            <a:ext cx="240792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 err="1"/>
              <a:t>정액권</a:t>
            </a:r>
            <a:r>
              <a:rPr lang="ko-KR" altLang="en-US" sz="800" dirty="0"/>
              <a:t> 등급 라디오버튼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등록버튼 초기설정은 비활성화이다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 err="1"/>
              <a:t>정액권</a:t>
            </a:r>
            <a:r>
              <a:rPr lang="ko-KR" altLang="en-US" sz="800" dirty="0"/>
              <a:t> 등급을 무조건 선택해야지만 등록버튼이 활성화된다</a:t>
            </a:r>
            <a:endParaRPr lang="en-US" altLang="ko-KR" sz="800" dirty="0"/>
          </a:p>
        </p:txBody>
      </p:sp>
      <p:sp>
        <p:nvSpPr>
          <p:cNvPr id="4" name="직사각형 3"/>
          <p:cNvSpPr/>
          <p:nvPr/>
        </p:nvSpPr>
        <p:spPr>
          <a:xfrm>
            <a:off x="1562100" y="2948940"/>
            <a:ext cx="1135380" cy="16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3"/>
            <a:endCxn id="20" idx="2"/>
          </p:cNvCxnSpPr>
          <p:nvPr/>
        </p:nvCxnSpPr>
        <p:spPr>
          <a:xfrm flipV="1">
            <a:off x="2697480" y="1999267"/>
            <a:ext cx="1960009" cy="10296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3186829" y="1596389"/>
            <a:ext cx="266700" cy="2209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09550" y="3741420"/>
            <a:ext cx="266700" cy="2209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531318" y="4926330"/>
            <a:ext cx="266700" cy="2209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24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회원관리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등록 과정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09550" y="1611630"/>
            <a:ext cx="6640830" cy="2994660"/>
            <a:chOff x="491490" y="2198370"/>
            <a:chExt cx="6640830" cy="2994660"/>
          </a:xfrm>
        </p:grpSpPr>
        <p:pic>
          <p:nvPicPr>
            <p:cNvPr id="1026" name="Picture 2" descr="C:\Users\alfo9\Desktop\중요합니다\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4040" y="2198370"/>
              <a:ext cx="5288280" cy="29946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1905000" y="4091940"/>
              <a:ext cx="137160" cy="990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91490" y="4549140"/>
              <a:ext cx="3101340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ko-KR" altLang="en-US" sz="800" dirty="0"/>
                <a:t>등록버튼</a:t>
              </a:r>
              <a:endParaRPr lang="en-US" altLang="ko-KR" sz="800" dirty="0"/>
            </a:p>
            <a:p>
              <a:r>
                <a:rPr lang="en-US" altLang="ko-KR" sz="800" dirty="0"/>
                <a:t>-</a:t>
              </a:r>
              <a:r>
                <a:rPr lang="ko-KR" altLang="en-US" sz="800" dirty="0"/>
                <a:t>등록 버튼을 누르면 무조건 자동으로 입력했던 내용들이 초기화된다</a:t>
              </a:r>
              <a:r>
                <a:rPr lang="en-US" altLang="ko-KR" sz="800" dirty="0"/>
                <a:t>.</a:t>
              </a:r>
            </a:p>
          </p:txBody>
        </p:sp>
        <p:cxnSp>
          <p:nvCxnSpPr>
            <p:cNvPr id="9" name="직선 화살표 연결선 8"/>
            <p:cNvCxnSpPr>
              <a:stCxn id="2" idx="2"/>
              <a:endCxn id="3" idx="0"/>
            </p:cNvCxnSpPr>
            <p:nvPr/>
          </p:nvCxnSpPr>
          <p:spPr>
            <a:xfrm>
              <a:off x="1973580" y="4191000"/>
              <a:ext cx="68580" cy="358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alfo9\Desktop\중요합니다\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018" y="3554730"/>
            <a:ext cx="4934502" cy="293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810782" y="4091344"/>
            <a:ext cx="350520" cy="203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98018" y="4046220"/>
            <a:ext cx="1193082" cy="1653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8" idx="3"/>
            <a:endCxn id="11" idx="1"/>
          </p:cNvCxnSpPr>
          <p:nvPr/>
        </p:nvCxnSpPr>
        <p:spPr>
          <a:xfrm>
            <a:off x="3161302" y="4193232"/>
            <a:ext cx="636716" cy="6797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104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회원관리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수정 삭제  과정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</a:p>
        </p:txBody>
      </p:sp>
      <p:pic>
        <p:nvPicPr>
          <p:cNvPr id="3075" name="Picture 3" descr="C:\Users\alfo9\Desktop\중요합니다\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27" y="1432560"/>
            <a:ext cx="5952614" cy="290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89760" y="3253740"/>
            <a:ext cx="396240" cy="114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4" idx="2"/>
            <a:endCxn id="12" idx="0"/>
          </p:cNvCxnSpPr>
          <p:nvPr/>
        </p:nvCxnSpPr>
        <p:spPr>
          <a:xfrm flipH="1">
            <a:off x="1558290" y="3368040"/>
            <a:ext cx="529590" cy="8915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3380" y="4259580"/>
            <a:ext cx="236982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/>
              <a:t>수정</a:t>
            </a:r>
            <a:r>
              <a:rPr lang="en-US" altLang="ko-KR" sz="800" dirty="0"/>
              <a:t>,</a:t>
            </a:r>
            <a:r>
              <a:rPr lang="ko-KR" altLang="en-US" sz="800" dirty="0"/>
              <a:t>삭제 버튼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수정 버튼</a:t>
            </a:r>
            <a:r>
              <a:rPr lang="en-US" altLang="ko-KR" sz="800" dirty="0"/>
              <a:t>,</a:t>
            </a:r>
            <a:r>
              <a:rPr lang="ko-KR" altLang="en-US" sz="800" dirty="0"/>
              <a:t>삭제 버튼 의 초기설정은 비활성화이다</a:t>
            </a:r>
            <a:r>
              <a:rPr lang="en-US" altLang="ko-KR" sz="800" dirty="0"/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078480" y="1935480"/>
            <a:ext cx="4295761" cy="1950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88080" y="4598134"/>
            <a:ext cx="3686161" cy="33855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/>
              <a:t>회원관리 테이블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회원관리 테이블에서 수정하고 싶은 회원정보의 행을 더블클릭 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18" name="직선 화살표 연결선 17"/>
          <p:cNvCxnSpPr>
            <a:stCxn id="15" idx="2"/>
            <a:endCxn id="16" idx="0"/>
          </p:cNvCxnSpPr>
          <p:nvPr/>
        </p:nvCxnSpPr>
        <p:spPr>
          <a:xfrm>
            <a:off x="5226361" y="3886200"/>
            <a:ext cx="304800" cy="711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914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회원관리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수정 삭제 과정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</a:p>
        </p:txBody>
      </p:sp>
      <p:pic>
        <p:nvPicPr>
          <p:cNvPr id="4098" name="Picture 2" descr="C:\Users\alfo9\Desktop\중요합니다\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460" y="1836419"/>
            <a:ext cx="5960345" cy="289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093720" y="3375660"/>
            <a:ext cx="4191000" cy="99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94460" y="2316480"/>
            <a:ext cx="1249680" cy="170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" idx="1"/>
            <a:endCxn id="3" idx="3"/>
          </p:cNvCxnSpPr>
          <p:nvPr/>
        </p:nvCxnSpPr>
        <p:spPr>
          <a:xfrm flipH="1" flipV="1">
            <a:off x="2644140" y="3169920"/>
            <a:ext cx="449580" cy="255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120" y="4892138"/>
            <a:ext cx="3947160" cy="95410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/>
              <a:t>수정버튼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선택한 회원의 정보를 가져오면 수정버튼이 활성화 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수정할 수 있는 내용은 전화번호</a:t>
            </a:r>
            <a:r>
              <a:rPr lang="en-US" altLang="ko-KR" sz="800" dirty="0"/>
              <a:t>,</a:t>
            </a:r>
            <a:r>
              <a:rPr lang="ko-KR" altLang="en-US" sz="800" dirty="0"/>
              <a:t>주소 이며 수정하고 싶은 내용으로 수정 후 수정버튼을 클릭 시 수정 됩니다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>
                <a:solidFill>
                  <a:prstClr val="black"/>
                </a:solidFill>
              </a:rPr>
              <a:t>◎삭제버튼</a:t>
            </a:r>
            <a:endParaRPr lang="en-US" altLang="ko-KR" sz="800" dirty="0">
              <a:solidFill>
                <a:prstClr val="black"/>
              </a:solidFill>
            </a:endParaRPr>
          </a:p>
          <a:p>
            <a:r>
              <a:rPr lang="en-US" altLang="ko-KR" sz="800" dirty="0"/>
              <a:t>-</a:t>
            </a:r>
            <a:r>
              <a:rPr lang="ko-KR" altLang="en-US" sz="800" dirty="0"/>
              <a:t>선택한 회원의 정보를 가져오면 삭제버튼이 활성화 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버튼 클릭 시 해당 회원의 정보는 삭제되며 회원 정보 테이블에서 또한 사라집니다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13" name="직선 화살표 연결선 12"/>
          <p:cNvCxnSpPr>
            <a:stCxn id="3" idx="2"/>
            <a:endCxn id="10" idx="0"/>
          </p:cNvCxnSpPr>
          <p:nvPr/>
        </p:nvCxnSpPr>
        <p:spPr>
          <a:xfrm>
            <a:off x="2019300" y="4023360"/>
            <a:ext cx="152400" cy="8687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alfo9\Desktop\중요합니다\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42" y="3683076"/>
            <a:ext cx="1618880" cy="26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185442" y="3683076"/>
            <a:ext cx="1618880" cy="2653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endCxn id="21" idx="1"/>
          </p:cNvCxnSpPr>
          <p:nvPr/>
        </p:nvCxnSpPr>
        <p:spPr>
          <a:xfrm flipV="1">
            <a:off x="4145280" y="5009591"/>
            <a:ext cx="1040162" cy="1262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98120" y="4892138"/>
            <a:ext cx="3947160" cy="548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87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67914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회원관리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관리 탭 </a:t>
            </a:r>
            <a:r>
              <a:rPr lang="ko-KR" alt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정액권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등급 라디오 버튼 설명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1906" y="1204156"/>
            <a:ext cx="4033668" cy="10772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 err="1"/>
              <a:t>정액권</a:t>
            </a:r>
            <a:r>
              <a:rPr lang="ko-KR" altLang="en-US" sz="800" dirty="0"/>
              <a:t> 등급 라디오버튼</a:t>
            </a:r>
            <a:endParaRPr lang="en-US" altLang="ko-KR" sz="800" dirty="0"/>
          </a:p>
          <a:p>
            <a:r>
              <a:rPr lang="en-US" altLang="ko-KR" sz="800" dirty="0"/>
              <a:t>-3</a:t>
            </a:r>
            <a:r>
              <a:rPr lang="ko-KR" altLang="en-US" sz="800" dirty="0"/>
              <a:t>가지의 버튼 중 어떤 것 을 누르던 만료일자와 할인율의 값이 자동으로 입력된다</a:t>
            </a:r>
            <a:r>
              <a:rPr lang="en-US" altLang="ko-KR" sz="800" dirty="0"/>
              <a:t>.</a:t>
            </a:r>
          </a:p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/>
              <a:t>모든 버튼은 </a:t>
            </a:r>
            <a:r>
              <a:rPr lang="ko-KR" altLang="en-US" sz="800" dirty="0" err="1"/>
              <a:t>정액권</a:t>
            </a:r>
            <a:r>
              <a:rPr lang="ko-KR" altLang="en-US" sz="800" dirty="0"/>
              <a:t> 의 만료일자가 오늘 날짜 </a:t>
            </a:r>
            <a:r>
              <a:rPr lang="en-US" altLang="ko-KR" sz="800" dirty="0"/>
              <a:t>+1</a:t>
            </a:r>
            <a:r>
              <a:rPr lang="ko-KR" altLang="en-US" sz="800" dirty="0"/>
              <a:t>년 이다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(</a:t>
            </a:r>
            <a:r>
              <a:rPr lang="ko-KR" altLang="en-US" sz="800" dirty="0"/>
              <a:t>요구사항에 나와있던 것 처럼 </a:t>
            </a:r>
            <a:r>
              <a:rPr lang="ko-KR" altLang="en-US" sz="800" dirty="0" err="1"/>
              <a:t>정액권</a:t>
            </a:r>
            <a:r>
              <a:rPr lang="ko-KR" altLang="en-US" sz="800" dirty="0"/>
              <a:t> 의 만료일자는 등록되는 일 부터 </a:t>
            </a:r>
            <a:r>
              <a:rPr lang="en-US" altLang="ko-KR" sz="800" dirty="0"/>
              <a:t>1</a:t>
            </a:r>
            <a:r>
              <a:rPr lang="ko-KR" altLang="en-US" sz="800" dirty="0"/>
              <a:t>년 뒤이다</a:t>
            </a:r>
            <a:r>
              <a:rPr lang="en-US" altLang="ko-KR" sz="800" dirty="0"/>
              <a:t>.)</a:t>
            </a:r>
          </a:p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/>
              <a:t>할인율</a:t>
            </a:r>
            <a:endParaRPr lang="en-US" altLang="ko-KR" sz="800" dirty="0"/>
          </a:p>
          <a:p>
            <a:r>
              <a:rPr lang="en-US" altLang="ko-KR" sz="800" dirty="0"/>
              <a:t>-Gold : 30%</a:t>
            </a:r>
          </a:p>
          <a:p>
            <a:r>
              <a:rPr lang="en-US" altLang="ko-KR" sz="800" dirty="0"/>
              <a:t>-Silver:20%</a:t>
            </a:r>
          </a:p>
          <a:p>
            <a:r>
              <a:rPr lang="en-US" altLang="ko-KR" sz="800" dirty="0"/>
              <a:t>-Bronze:15%</a:t>
            </a:r>
          </a:p>
        </p:txBody>
      </p:sp>
      <p:pic>
        <p:nvPicPr>
          <p:cNvPr id="10243" name="Picture 3" descr="C:\Users\alfo9\Desktop\중요합니다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100" y="4688840"/>
            <a:ext cx="1434205" cy="84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lfo9\Desktop\중요합니다\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100" y="3482264"/>
            <a:ext cx="1434205" cy="84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fo9\Desktop\중요합니다\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100" y="2400225"/>
            <a:ext cx="1434205" cy="84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160480" y="1685887"/>
            <a:ext cx="1655898" cy="2075180"/>
            <a:chOff x="280217" y="1181100"/>
            <a:chExt cx="1655898" cy="2075180"/>
          </a:xfrm>
        </p:grpSpPr>
        <p:pic>
          <p:nvPicPr>
            <p:cNvPr id="10242" name="Picture 2" descr="C:\Users\alfo9\Desktop\중요합니다\2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17" y="1181100"/>
              <a:ext cx="1655898" cy="207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80217" y="2331720"/>
              <a:ext cx="1601923" cy="632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15340" y="2378645"/>
              <a:ext cx="365760" cy="105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81100" y="2378645"/>
              <a:ext cx="320040" cy="105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501140" y="2378645"/>
              <a:ext cx="381000" cy="1054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직선 화살표 연결선 20"/>
          <p:cNvCxnSpPr>
            <a:stCxn id="18" idx="2"/>
            <a:endCxn id="10245" idx="1"/>
          </p:cNvCxnSpPr>
          <p:nvPr/>
        </p:nvCxnSpPr>
        <p:spPr>
          <a:xfrm flipV="1">
            <a:off x="1571903" y="2824948"/>
            <a:ext cx="928197" cy="1639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5" idx="2"/>
            <a:endCxn id="10244" idx="1"/>
          </p:cNvCxnSpPr>
          <p:nvPr/>
        </p:nvCxnSpPr>
        <p:spPr>
          <a:xfrm>
            <a:off x="1221383" y="2988907"/>
            <a:ext cx="1278717" cy="918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0" idx="2"/>
            <a:endCxn id="10243" idx="1"/>
          </p:cNvCxnSpPr>
          <p:nvPr/>
        </p:nvCxnSpPr>
        <p:spPr>
          <a:xfrm>
            <a:off x="878483" y="2988907"/>
            <a:ext cx="1621617" cy="212465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cxnSpLocks/>
            <a:stCxn id="7" idx="1"/>
            <a:endCxn id="4" idx="0"/>
          </p:cNvCxnSpPr>
          <p:nvPr/>
        </p:nvCxnSpPr>
        <p:spPr>
          <a:xfrm flipH="1">
            <a:off x="961442" y="1742765"/>
            <a:ext cx="1120464" cy="10937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500100" y="2400225"/>
            <a:ext cx="1434205" cy="849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500100" y="3482264"/>
            <a:ext cx="1434205" cy="849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500100" y="4688840"/>
            <a:ext cx="1434204" cy="849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716779" y="2430705"/>
            <a:ext cx="3702263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</a:t>
            </a:r>
            <a:r>
              <a:rPr lang="en-US" altLang="ko-KR" sz="800" dirty="0">
                <a:solidFill>
                  <a:prstClr val="black"/>
                </a:solidFill>
              </a:rPr>
              <a:t> </a:t>
            </a:r>
            <a:r>
              <a:rPr lang="ko-KR" altLang="en-US" sz="800" dirty="0" err="1"/>
              <a:t>메소드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각각의 버튼마다 이벤트를 만들어준다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4716780" y="3970247"/>
            <a:ext cx="3702263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grpSp>
        <p:nvGrpSpPr>
          <p:cNvPr id="2" name="그룹 1"/>
          <p:cNvGrpSpPr/>
          <p:nvPr/>
        </p:nvGrpSpPr>
        <p:grpSpPr>
          <a:xfrm>
            <a:off x="4716777" y="2772809"/>
            <a:ext cx="3702265" cy="3154210"/>
            <a:chOff x="4716778" y="2766530"/>
            <a:chExt cx="3702265" cy="2546030"/>
          </a:xfrm>
        </p:grpSpPr>
        <p:pic>
          <p:nvPicPr>
            <p:cNvPr id="10246" name="Picture 6" descr="C:\Users\alfo9\Desktop\중요합니다\24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780" y="2766530"/>
              <a:ext cx="3702263" cy="1031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7" name="Picture 7" descr="C:\Users\alfo9\Desktop\중요합니다\25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778" y="3798456"/>
              <a:ext cx="3702264" cy="1514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16" name="직사각형 9215"/>
          <p:cNvSpPr/>
          <p:nvPr/>
        </p:nvSpPr>
        <p:spPr>
          <a:xfrm>
            <a:off x="4716780" y="2430705"/>
            <a:ext cx="3702263" cy="3490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30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디자이너관리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디자이너 등록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초기화</a:t>
            </a:r>
          </a:p>
        </p:txBody>
      </p:sp>
      <p:pic>
        <p:nvPicPr>
          <p:cNvPr id="11266" name="Picture 2" descr="C:\Users\alfo9\Desktop\중요합니다\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1111885"/>
            <a:ext cx="5787569" cy="282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4320" y="4160519"/>
            <a:ext cx="13335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/>
              <a:t>등록</a:t>
            </a:r>
            <a:r>
              <a:rPr lang="en-US" altLang="ko-KR" sz="800" dirty="0"/>
              <a:t>,</a:t>
            </a:r>
            <a:r>
              <a:rPr lang="ko-KR" altLang="en-US" sz="800" dirty="0"/>
              <a:t>수정</a:t>
            </a:r>
            <a:r>
              <a:rPr lang="en-US" altLang="ko-KR" sz="800" dirty="0"/>
              <a:t>,</a:t>
            </a:r>
            <a:r>
              <a:rPr lang="ko-KR" altLang="en-US" sz="800" dirty="0"/>
              <a:t>삭제</a:t>
            </a:r>
            <a:r>
              <a:rPr lang="en-US" altLang="ko-KR" sz="800" dirty="0"/>
              <a:t>,</a:t>
            </a:r>
            <a:r>
              <a:rPr lang="ko-KR" altLang="en-US" sz="800" dirty="0"/>
              <a:t>초기화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회원관리  탭과 동일하다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다만 </a:t>
            </a:r>
            <a:r>
              <a:rPr lang="en-US" altLang="ko-KR" sz="800" b="1" dirty="0"/>
              <a:t>ID</a:t>
            </a:r>
            <a:r>
              <a:rPr lang="ko-KR" altLang="en-US" sz="800" b="1" dirty="0"/>
              <a:t>중복체크 </a:t>
            </a:r>
            <a:r>
              <a:rPr lang="ko-KR" altLang="en-US" sz="800" dirty="0"/>
              <a:t>버튼이 있다는 게 차이점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3" name="직사각형 2"/>
          <p:cNvSpPr/>
          <p:nvPr/>
        </p:nvSpPr>
        <p:spPr>
          <a:xfrm>
            <a:off x="182880" y="2697480"/>
            <a:ext cx="81534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" idx="0"/>
            <a:endCxn id="3" idx="2"/>
          </p:cNvCxnSpPr>
          <p:nvPr/>
        </p:nvCxnSpPr>
        <p:spPr>
          <a:xfrm flipH="1" flipV="1">
            <a:off x="590550" y="2880360"/>
            <a:ext cx="350520" cy="1280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79744" y="4215827"/>
            <a:ext cx="1104992" cy="111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484736" y="2052932"/>
            <a:ext cx="3609187" cy="3352474"/>
            <a:chOff x="1660152" y="3463080"/>
            <a:chExt cx="3560973" cy="3352474"/>
          </a:xfrm>
        </p:grpSpPr>
        <p:cxnSp>
          <p:nvCxnSpPr>
            <p:cNvPr id="14" name="직선 화살표 연결선 13"/>
            <p:cNvCxnSpPr>
              <a:stCxn id="11" idx="3"/>
              <a:endCxn id="16" idx="1"/>
            </p:cNvCxnSpPr>
            <p:nvPr/>
          </p:nvCxnSpPr>
          <p:spPr>
            <a:xfrm flipV="1">
              <a:off x="1660152" y="3755468"/>
              <a:ext cx="1503573" cy="192624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163725" y="3463080"/>
              <a:ext cx="2057400" cy="5847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ko-KR" altLang="en-US" sz="800" dirty="0" err="1"/>
                <a:t>등록시</a:t>
              </a:r>
              <a:endParaRPr lang="en-US" altLang="ko-KR" sz="800" dirty="0"/>
            </a:p>
            <a:p>
              <a:r>
                <a:rPr lang="en-US" altLang="ko-KR" sz="800" dirty="0"/>
                <a:t>-</a:t>
              </a:r>
              <a:r>
                <a:rPr lang="ko-KR" altLang="en-US" sz="800" dirty="0"/>
                <a:t>등록 시 </a:t>
              </a:r>
              <a:r>
                <a:rPr lang="en-US" altLang="ko-KR" sz="800" dirty="0"/>
                <a:t>ID</a:t>
              </a:r>
              <a:r>
                <a:rPr lang="ko-KR" altLang="en-US" sz="800" dirty="0"/>
                <a:t>텍스트 필드에 </a:t>
              </a:r>
              <a:r>
                <a:rPr lang="en-US" altLang="ko-KR" sz="800" dirty="0"/>
                <a:t>ID</a:t>
              </a:r>
              <a:r>
                <a:rPr lang="ko-KR" altLang="en-US" sz="800" dirty="0"/>
                <a:t>를 입력 후 중복 체크를 해야만 등록버튼이 활성화되며 </a:t>
              </a:r>
              <a:r>
                <a:rPr lang="en-US" altLang="ko-KR" sz="800" dirty="0"/>
                <a:t>PW</a:t>
              </a:r>
              <a:r>
                <a:rPr lang="ko-KR" altLang="en-US" sz="800" dirty="0"/>
                <a:t>를 입력 할 수 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cxnSp>
          <p:nvCxnSpPr>
            <p:cNvPr id="23" name="직선 화살표 연결선 22"/>
            <p:cNvCxnSpPr>
              <a:stCxn id="11" idx="3"/>
              <a:endCxn id="24" idx="1"/>
            </p:cNvCxnSpPr>
            <p:nvPr/>
          </p:nvCxnSpPr>
          <p:spPr>
            <a:xfrm flipV="1">
              <a:off x="1660152" y="4948716"/>
              <a:ext cx="1503573" cy="73299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163725" y="4656328"/>
              <a:ext cx="2057400" cy="5847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ko-KR" altLang="en-US" sz="800" dirty="0" err="1"/>
                <a:t>수정시</a:t>
              </a:r>
              <a:endParaRPr lang="en-US" altLang="ko-KR" sz="800" dirty="0"/>
            </a:p>
            <a:p>
              <a:r>
                <a:rPr lang="en-US" altLang="ko-KR" sz="800" dirty="0"/>
                <a:t>-</a:t>
              </a:r>
              <a:r>
                <a:rPr lang="ko-KR" altLang="en-US" sz="800" dirty="0"/>
                <a:t>수정 시 수정을 원하는 디자이너 정보를 더블클릭 후 정보를 불러와 다시</a:t>
              </a:r>
              <a:r>
                <a:rPr lang="en-US" altLang="ko-KR" sz="800" dirty="0"/>
                <a:t>ID</a:t>
              </a:r>
              <a:r>
                <a:rPr lang="ko-KR" altLang="en-US" sz="800" dirty="0"/>
                <a:t>중복체크를 해야만 수정버튼이 활성화된다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63725" y="5632221"/>
              <a:ext cx="2057400" cy="5847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ko-KR" altLang="en-US" sz="800" dirty="0" err="1"/>
                <a:t>삭제시</a:t>
              </a:r>
              <a:endParaRPr lang="en-US" altLang="ko-KR" sz="800" dirty="0"/>
            </a:p>
            <a:p>
              <a:r>
                <a:rPr lang="en-US" altLang="ko-KR" sz="800" dirty="0"/>
                <a:t>-</a:t>
              </a:r>
              <a:r>
                <a:rPr lang="ko-KR" altLang="en-US" sz="800" dirty="0"/>
                <a:t>삭제하고 싶은 디자이너 정보를 </a:t>
              </a:r>
              <a:endParaRPr lang="en-US" altLang="ko-KR" sz="800" dirty="0"/>
            </a:p>
            <a:p>
              <a:r>
                <a:rPr lang="ko-KR" altLang="en-US" sz="800" dirty="0"/>
                <a:t>더블클릭 후</a:t>
              </a:r>
              <a:r>
                <a:rPr lang="en-US" altLang="ko-KR" sz="800" dirty="0"/>
                <a:t> </a:t>
              </a:r>
              <a:r>
                <a:rPr lang="ko-KR" altLang="en-US" sz="800" dirty="0"/>
                <a:t>삭제</a:t>
              </a:r>
              <a:r>
                <a:rPr lang="en-US" altLang="ko-KR" sz="800" dirty="0"/>
                <a:t>.</a:t>
              </a:r>
            </a:p>
            <a:p>
              <a:r>
                <a:rPr lang="en-US" altLang="ko-KR" sz="800" dirty="0"/>
                <a:t>-</a:t>
              </a:r>
              <a:r>
                <a:rPr lang="ko-KR" altLang="en-US" sz="800" dirty="0"/>
                <a:t>디자이너 테이블에서도 삭제된다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cxnSp>
          <p:nvCxnSpPr>
            <p:cNvPr id="33" name="직선 화살표 연결선 32"/>
            <p:cNvCxnSpPr>
              <a:stCxn id="11" idx="3"/>
              <a:endCxn id="31" idx="1"/>
            </p:cNvCxnSpPr>
            <p:nvPr/>
          </p:nvCxnSpPr>
          <p:spPr>
            <a:xfrm>
              <a:off x="1660152" y="5681712"/>
              <a:ext cx="1503573" cy="2428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163725" y="6477000"/>
              <a:ext cx="2057400" cy="3385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ko-KR" altLang="en-US" sz="800" dirty="0" err="1"/>
                <a:t>초기화시</a:t>
              </a:r>
              <a:endParaRPr lang="en-US" altLang="ko-KR" sz="800" dirty="0"/>
            </a:p>
            <a:p>
              <a:r>
                <a:rPr lang="en-US" altLang="ko-KR" sz="800" dirty="0"/>
                <a:t>-</a:t>
              </a:r>
              <a:r>
                <a:rPr lang="ko-KR" altLang="en-US" sz="800" dirty="0"/>
                <a:t>모든 </a:t>
              </a:r>
              <a:r>
                <a:rPr lang="ko-KR" altLang="en-US" sz="800" dirty="0" err="1"/>
                <a:t>입력창</a:t>
              </a:r>
              <a:r>
                <a:rPr lang="ko-KR" altLang="en-US" sz="800" dirty="0"/>
                <a:t> 이 초기화된다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cxnSp>
          <p:nvCxnSpPr>
            <p:cNvPr id="36" name="직선 화살표 연결선 35"/>
            <p:cNvCxnSpPr>
              <a:stCxn id="11" idx="3"/>
              <a:endCxn id="34" idx="1"/>
            </p:cNvCxnSpPr>
            <p:nvPr/>
          </p:nvCxnSpPr>
          <p:spPr>
            <a:xfrm>
              <a:off x="1660152" y="5681712"/>
              <a:ext cx="1503573" cy="96456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65" name="그룹 11264"/>
          <p:cNvGrpSpPr/>
          <p:nvPr/>
        </p:nvGrpSpPr>
        <p:grpSpPr>
          <a:xfrm>
            <a:off x="5591253" y="2117018"/>
            <a:ext cx="1520344" cy="810403"/>
            <a:chOff x="5591253" y="2237597"/>
            <a:chExt cx="1520344" cy="914702"/>
          </a:xfrm>
        </p:grpSpPr>
        <p:pic>
          <p:nvPicPr>
            <p:cNvPr id="11268" name="Picture 4" descr="C:\Users\alfo9\Desktop\중요합니다\29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253" y="2425541"/>
              <a:ext cx="1520344" cy="726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5591253" y="2237597"/>
              <a:ext cx="1520344" cy="24317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ko-KR" altLang="en-US" sz="800" dirty="0" err="1"/>
                <a:t>정보누락시</a:t>
              </a:r>
              <a:endParaRPr lang="ko-KR" altLang="en-US" sz="800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591253" y="2237597"/>
              <a:ext cx="1520344" cy="9147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264" name="직선 화살표 연결선 11263"/>
          <p:cNvCxnSpPr>
            <a:stCxn id="16" idx="3"/>
            <a:endCxn id="60" idx="1"/>
          </p:cNvCxnSpPr>
          <p:nvPr/>
        </p:nvCxnSpPr>
        <p:spPr>
          <a:xfrm>
            <a:off x="5093924" y="2345320"/>
            <a:ext cx="497329" cy="176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72" name="그룹 11271"/>
          <p:cNvGrpSpPr/>
          <p:nvPr/>
        </p:nvGrpSpPr>
        <p:grpSpPr>
          <a:xfrm>
            <a:off x="5577840" y="1196340"/>
            <a:ext cx="1533757" cy="792480"/>
            <a:chOff x="5577840" y="1196340"/>
            <a:chExt cx="1533757" cy="932792"/>
          </a:xfrm>
        </p:grpSpPr>
        <p:pic>
          <p:nvPicPr>
            <p:cNvPr id="11267" name="Picture 3" descr="C:\Users\alfo9\Desktop\중요합니다\28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252" y="1402350"/>
              <a:ext cx="1520345" cy="726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69" name="TextBox 11268"/>
            <p:cNvSpPr txBox="1"/>
            <p:nvPr/>
          </p:nvSpPr>
          <p:spPr>
            <a:xfrm>
              <a:off x="5591253" y="1196340"/>
              <a:ext cx="1520343" cy="25358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ko-KR" altLang="en-US" sz="800" dirty="0" err="1"/>
                <a:t>등록성공시</a:t>
              </a:r>
              <a:endParaRPr lang="ko-KR" altLang="en-US" sz="800" dirty="0"/>
            </a:p>
          </p:txBody>
        </p:sp>
        <p:sp>
          <p:nvSpPr>
            <p:cNvPr id="11271" name="직사각형 11270"/>
            <p:cNvSpPr/>
            <p:nvPr/>
          </p:nvSpPr>
          <p:spPr>
            <a:xfrm>
              <a:off x="5577840" y="1196340"/>
              <a:ext cx="1533756" cy="9327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274" name="직선 화살표 연결선 11273"/>
          <p:cNvCxnSpPr>
            <a:stCxn id="16" idx="3"/>
          </p:cNvCxnSpPr>
          <p:nvPr/>
        </p:nvCxnSpPr>
        <p:spPr>
          <a:xfrm flipV="1">
            <a:off x="5093924" y="1592580"/>
            <a:ext cx="457200" cy="7527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6" name="Picture 5" descr="C:\Users\alfo9\Desktop\중요합니다\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252" y="3201443"/>
            <a:ext cx="1520343" cy="6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6" descr="C:\Users\alfo9\Desktop\중요합니다\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252" y="4027751"/>
            <a:ext cx="1520345" cy="73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8" name="TextBox 11277"/>
          <p:cNvSpPr txBox="1"/>
          <p:nvPr/>
        </p:nvSpPr>
        <p:spPr>
          <a:xfrm>
            <a:off x="5591253" y="3078480"/>
            <a:ext cx="1520344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 err="1"/>
              <a:t>수정성공시</a:t>
            </a:r>
            <a:endParaRPr lang="ko-KR" altLang="en-US" sz="800" dirty="0"/>
          </a:p>
        </p:txBody>
      </p:sp>
      <p:sp>
        <p:nvSpPr>
          <p:cNvPr id="11279" name="TextBox 11278"/>
          <p:cNvSpPr txBox="1"/>
          <p:nvPr/>
        </p:nvSpPr>
        <p:spPr>
          <a:xfrm>
            <a:off x="5591254" y="3909306"/>
            <a:ext cx="1520342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 err="1"/>
              <a:t>수정실패시</a:t>
            </a:r>
            <a:endParaRPr lang="ko-KR" altLang="en-US" sz="800" dirty="0"/>
          </a:p>
        </p:txBody>
      </p:sp>
      <p:sp>
        <p:nvSpPr>
          <p:cNvPr id="11280" name="직사각형 11279"/>
          <p:cNvSpPr/>
          <p:nvPr/>
        </p:nvSpPr>
        <p:spPr>
          <a:xfrm>
            <a:off x="5577840" y="3078480"/>
            <a:ext cx="1533757" cy="7428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81" name="직사각형 11280"/>
          <p:cNvSpPr/>
          <p:nvPr/>
        </p:nvSpPr>
        <p:spPr>
          <a:xfrm>
            <a:off x="5591252" y="3909306"/>
            <a:ext cx="1520345" cy="835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83" name="직선 화살표 연결선 11282"/>
          <p:cNvCxnSpPr>
            <a:endCxn id="11276" idx="1"/>
          </p:cNvCxnSpPr>
          <p:nvPr/>
        </p:nvCxnSpPr>
        <p:spPr>
          <a:xfrm flipV="1">
            <a:off x="5093924" y="3511380"/>
            <a:ext cx="497328" cy="271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5" name="직선 화살표 연결선 11284"/>
          <p:cNvCxnSpPr>
            <a:stCxn id="24" idx="3"/>
            <a:endCxn id="11277" idx="1"/>
          </p:cNvCxnSpPr>
          <p:nvPr/>
        </p:nvCxnSpPr>
        <p:spPr>
          <a:xfrm>
            <a:off x="5093924" y="3538568"/>
            <a:ext cx="497328" cy="8584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86" name="Picture 7" descr="C:\Users\alfo9\Desktop\중요합니다\3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254" y="5251935"/>
            <a:ext cx="1522388" cy="7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91254" y="4991100"/>
            <a:ext cx="150897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</a:rPr>
              <a:t>◎</a:t>
            </a:r>
            <a:r>
              <a:rPr lang="ko-KR" altLang="en-US" sz="1000" dirty="0" err="1">
                <a:solidFill>
                  <a:prstClr val="black"/>
                </a:solidFill>
              </a:rPr>
              <a:t>삭제시</a:t>
            </a:r>
            <a:endParaRPr lang="ko-KR" altLang="en-US" sz="1000" dirty="0"/>
          </a:p>
        </p:txBody>
      </p:sp>
      <p:sp>
        <p:nvSpPr>
          <p:cNvPr id="11287" name="직사각형 11286"/>
          <p:cNvSpPr/>
          <p:nvPr/>
        </p:nvSpPr>
        <p:spPr>
          <a:xfrm>
            <a:off x="5591252" y="4991100"/>
            <a:ext cx="1508976" cy="9644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89" name="직선 화살표 연결선 11288"/>
          <p:cNvCxnSpPr>
            <a:stCxn id="31" idx="3"/>
            <a:endCxn id="11286" idx="1"/>
          </p:cNvCxnSpPr>
          <p:nvPr/>
        </p:nvCxnSpPr>
        <p:spPr>
          <a:xfrm>
            <a:off x="5093924" y="4514461"/>
            <a:ext cx="497330" cy="10892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3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8DED57CB-3697-4E16-B589-CF5A284BB457}"/>
              </a:ext>
            </a:extLst>
          </p:cNvPr>
          <p:cNvSpPr/>
          <p:nvPr/>
        </p:nvSpPr>
        <p:spPr>
          <a:xfrm>
            <a:off x="403861" y="4579620"/>
            <a:ext cx="6945262" cy="175260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4764" y="139699"/>
            <a:ext cx="647899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상품 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탭 분류 선택 시 코드 값 자동생성 설명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645A6BC-80C6-4340-9916-5BBEC616EA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4" y="1109311"/>
            <a:ext cx="4616981" cy="2319689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A47CBB6B-1F78-46DB-87D2-D4E629C06532}"/>
              </a:ext>
            </a:extLst>
          </p:cNvPr>
          <p:cNvGrpSpPr/>
          <p:nvPr/>
        </p:nvGrpSpPr>
        <p:grpSpPr>
          <a:xfrm>
            <a:off x="530940" y="4710680"/>
            <a:ext cx="6753780" cy="1531023"/>
            <a:chOff x="530942" y="3874709"/>
            <a:chExt cx="6818180" cy="153102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757E0C42-871A-4F67-A95B-851BA9282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586" y="3874710"/>
              <a:ext cx="1861009" cy="74009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539D70B7-F868-41B5-819E-8D2E8F9A2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42" y="3874711"/>
              <a:ext cx="1669126" cy="74009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B3032317-F5DA-4184-94A2-5CC64BE23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113" y="3874710"/>
              <a:ext cx="1861009" cy="69060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83CE5589-8BFA-4892-885C-5B0DC411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113" y="4727729"/>
              <a:ext cx="1861009" cy="6780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279A33EB-1DB0-4C0B-B34C-831764FA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586" y="4727729"/>
              <a:ext cx="1861009" cy="6780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A87A4972-74E0-4DA6-AF8C-BA29D72DE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42" y="4721513"/>
              <a:ext cx="1669126" cy="678002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07853D24-7261-42DF-A8F1-4C1939562783}"/>
                </a:ext>
              </a:extLst>
            </p:cNvPr>
            <p:cNvSpPr/>
            <p:nvPr/>
          </p:nvSpPr>
          <p:spPr>
            <a:xfrm>
              <a:off x="543626" y="3874709"/>
              <a:ext cx="6805495" cy="15248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2DBC1C-CFFD-4F80-A8B9-D7FE2326584D}"/>
              </a:ext>
            </a:extLst>
          </p:cNvPr>
          <p:cNvSpPr txBox="1"/>
          <p:nvPr/>
        </p:nvSpPr>
        <p:spPr>
          <a:xfrm>
            <a:off x="157614" y="2554868"/>
            <a:ext cx="1707014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/>
              <a:t>상품등록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분류 콤보 박스를 먼저 선택 해야만 활성화 된다</a:t>
            </a:r>
            <a:r>
              <a:rPr lang="en-US" altLang="ko-KR" sz="800" dirty="0"/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A5A014C-97D1-454B-8C64-6D10C32347CD}"/>
              </a:ext>
            </a:extLst>
          </p:cNvPr>
          <p:cNvSpPr/>
          <p:nvPr/>
        </p:nvSpPr>
        <p:spPr>
          <a:xfrm>
            <a:off x="157614" y="1653540"/>
            <a:ext cx="772026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16067BA1-1995-45D0-8033-D9628716701C}"/>
              </a:ext>
            </a:extLst>
          </p:cNvPr>
          <p:cNvCxnSpPr>
            <a:cxnSpLocks/>
            <a:stCxn id="7" idx="0"/>
            <a:endCxn id="4" idx="2"/>
          </p:cNvCxnSpPr>
          <p:nvPr/>
        </p:nvCxnSpPr>
        <p:spPr>
          <a:xfrm flipH="1" flipV="1">
            <a:off x="543627" y="1805940"/>
            <a:ext cx="467494" cy="748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A8ACFA9-3F15-4673-92DB-A50DBC4E4669}"/>
              </a:ext>
            </a:extLst>
          </p:cNvPr>
          <p:cNvSpPr txBox="1"/>
          <p:nvPr/>
        </p:nvSpPr>
        <p:spPr>
          <a:xfrm>
            <a:off x="2733072" y="2493312"/>
            <a:ext cx="183869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 err="1"/>
              <a:t>콤보</a:t>
            </a:r>
            <a:r>
              <a:rPr lang="ko-KR" altLang="en-US" sz="800" dirty="0"/>
              <a:t> 박스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상품분류를 선택하면 자동으로 코드</a:t>
            </a:r>
            <a:r>
              <a:rPr lang="en-US" altLang="ko-KR" sz="800" dirty="0"/>
              <a:t> </a:t>
            </a:r>
            <a:r>
              <a:rPr lang="ko-KR" altLang="en-US" sz="800" dirty="0"/>
              <a:t>값이 생성된다</a:t>
            </a:r>
            <a:endParaRPr lang="en-US" altLang="ko-KR" sz="8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905C78C9-BED4-45E1-9522-DBBEB679366A}"/>
              </a:ext>
            </a:extLst>
          </p:cNvPr>
          <p:cNvCxnSpPr>
            <a:cxnSpLocks/>
            <a:stCxn id="4" idx="3"/>
            <a:endCxn id="33" idx="1"/>
          </p:cNvCxnSpPr>
          <p:nvPr/>
        </p:nvCxnSpPr>
        <p:spPr>
          <a:xfrm>
            <a:off x="929640" y="1729740"/>
            <a:ext cx="1803432" cy="994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F425CA25-569C-43AA-9AB5-6AE71EC95867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>
            <a:off x="3652418" y="2954977"/>
            <a:ext cx="261694" cy="1755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EC345905-E581-447B-8F6F-5B4176747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597" y="1729740"/>
            <a:ext cx="3505743" cy="258927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2CBFF0D-653B-45F2-92C1-AF2417D626C6}"/>
              </a:ext>
            </a:extLst>
          </p:cNvPr>
          <p:cNvSpPr txBox="1"/>
          <p:nvPr/>
        </p:nvSpPr>
        <p:spPr>
          <a:xfrm>
            <a:off x="5310597" y="1514296"/>
            <a:ext cx="350574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 err="1"/>
              <a:t>콤보박스</a:t>
            </a:r>
            <a:r>
              <a:rPr lang="ko-KR" altLang="en-US" sz="800" dirty="0"/>
              <a:t> </a:t>
            </a:r>
            <a:r>
              <a:rPr lang="ko-KR" altLang="en-US" sz="800" dirty="0" err="1"/>
              <a:t>선택시</a:t>
            </a:r>
            <a:r>
              <a:rPr lang="ko-KR" altLang="en-US" sz="800" dirty="0"/>
              <a:t> 코드를 자동으로 설정하는 메소드</a:t>
            </a:r>
            <a:endParaRPr lang="en-US" altLang="ko-KR" sz="8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A82D22DA-3FA2-4E1E-BD8C-A94989B97950}"/>
              </a:ext>
            </a:extLst>
          </p:cNvPr>
          <p:cNvSpPr/>
          <p:nvPr/>
        </p:nvSpPr>
        <p:spPr>
          <a:xfrm>
            <a:off x="5310597" y="1514296"/>
            <a:ext cx="3505743" cy="2804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829765" y="1606778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571764" y="2598414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349123" y="5347352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47"/>
          <p:cNvGrpSpPr/>
          <p:nvPr/>
        </p:nvGrpSpPr>
        <p:grpSpPr>
          <a:xfrm>
            <a:off x="687853" y="102346"/>
            <a:ext cx="2801056" cy="1493511"/>
            <a:chOff x="2364682" y="2484265"/>
            <a:chExt cx="1717912" cy="589749"/>
          </a:xfrm>
        </p:grpSpPr>
        <p:sp>
          <p:nvSpPr>
            <p:cNvPr id="49" name="TextBox 48"/>
            <p:cNvSpPr txBox="1"/>
            <p:nvPr/>
          </p:nvSpPr>
          <p:spPr>
            <a:xfrm>
              <a:off x="2364682" y="2484265"/>
              <a:ext cx="1717912" cy="3281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r>
                <a:rPr lang="ko-KR" altLang="en-US" sz="2400" b="1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개발일정</a:t>
              </a:r>
              <a:endPara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ko-KR" altLang="en-US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개발기간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27694" y="2550794"/>
              <a:ext cx="4302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8BE4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</a:t>
              </a:r>
              <a:endParaRPr lang="ko-KR" altLang="en-US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60982" y="1105526"/>
            <a:ext cx="8699500" cy="5472567"/>
            <a:chOff x="441082" y="902833"/>
            <a:chExt cx="7360380" cy="4466622"/>
          </a:xfrm>
        </p:grpSpPr>
        <p:grpSp>
          <p:nvGrpSpPr>
            <p:cNvPr id="6" name="그룹 5"/>
            <p:cNvGrpSpPr/>
            <p:nvPr/>
          </p:nvGrpSpPr>
          <p:grpSpPr>
            <a:xfrm>
              <a:off x="441082" y="910570"/>
              <a:ext cx="1385380" cy="2157111"/>
              <a:chOff x="441082" y="910570"/>
              <a:chExt cx="1385380" cy="2157111"/>
            </a:xfrm>
          </p:grpSpPr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441082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5/7~5/12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자유형 64"/>
              <p:cNvSpPr>
                <a:spLocks/>
              </p:cNvSpPr>
              <p:nvPr/>
            </p:nvSpPr>
            <p:spPr bwMode="auto">
              <a:xfrm>
                <a:off x="441082" y="1408807"/>
                <a:ext cx="1385380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UI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요구사항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작성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▶내부 </a:t>
                </a:r>
                <a:r>
                  <a:rPr lang="ko-KR" altLang="en-US" sz="105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로직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요구사항 작성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▶기능 요구사항 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작성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1978862" y="910570"/>
              <a:ext cx="1385380" cy="2157111"/>
              <a:chOff x="441082" y="910570"/>
              <a:chExt cx="1385380" cy="2157111"/>
            </a:xfrm>
          </p:grpSpPr>
          <p:sp>
            <p:nvSpPr>
              <p:cNvPr id="88" name="Freeform 37"/>
              <p:cNvSpPr>
                <a:spLocks/>
              </p:cNvSpPr>
              <p:nvPr/>
            </p:nvSpPr>
            <p:spPr bwMode="auto">
              <a:xfrm>
                <a:off x="441082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5/12~5/14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자유형 88"/>
              <p:cNvSpPr>
                <a:spLocks/>
              </p:cNvSpPr>
              <p:nvPr/>
            </p:nvSpPr>
            <p:spPr bwMode="auto">
              <a:xfrm>
                <a:off x="441082" y="1408807"/>
                <a:ext cx="1385380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▶모든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UI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설계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▶모든 테이블 설계 관계도 작성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3483093" y="902833"/>
              <a:ext cx="1385381" cy="2157111"/>
              <a:chOff x="441081" y="910570"/>
              <a:chExt cx="1385381" cy="2157111"/>
            </a:xfrm>
          </p:grpSpPr>
          <p:sp>
            <p:nvSpPr>
              <p:cNvPr id="91" name="Freeform 37"/>
              <p:cNvSpPr>
                <a:spLocks/>
              </p:cNvSpPr>
              <p:nvPr/>
            </p:nvSpPr>
            <p:spPr bwMode="auto">
              <a:xfrm>
                <a:off x="441081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5/15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2" name="자유형 91"/>
              <p:cNvSpPr>
                <a:spLocks/>
              </p:cNvSpPr>
              <p:nvPr/>
            </p:nvSpPr>
            <p:spPr bwMode="auto">
              <a:xfrm>
                <a:off x="441082" y="1408807"/>
                <a:ext cx="1385380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▶모든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UI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기능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작성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View </a:t>
                </a: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로그인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Model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로그인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4961748" y="902833"/>
              <a:ext cx="1385380" cy="2157111"/>
              <a:chOff x="432756" y="910570"/>
              <a:chExt cx="1385380" cy="2157111"/>
            </a:xfrm>
          </p:grpSpPr>
          <p:sp>
            <p:nvSpPr>
              <p:cNvPr id="94" name="Freeform 37"/>
              <p:cNvSpPr>
                <a:spLocks/>
              </p:cNvSpPr>
              <p:nvPr/>
            </p:nvSpPr>
            <p:spPr bwMode="auto">
              <a:xfrm>
                <a:off x="432756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5/16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5" name="자유형 94"/>
              <p:cNvSpPr>
                <a:spLocks/>
              </p:cNvSpPr>
              <p:nvPr/>
            </p:nvSpPr>
            <p:spPr bwMode="auto">
              <a:xfrm>
                <a:off x="441082" y="1408807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로그인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 로그인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관리자 로그인 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메인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View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메인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Model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6416082" y="902833"/>
              <a:ext cx="1385380" cy="2157111"/>
              <a:chOff x="432756" y="910570"/>
              <a:chExt cx="1385380" cy="2157111"/>
            </a:xfrm>
          </p:grpSpPr>
          <p:sp>
            <p:nvSpPr>
              <p:cNvPr id="102" name="Freeform 37"/>
              <p:cNvSpPr>
                <a:spLocks/>
              </p:cNvSpPr>
              <p:nvPr/>
            </p:nvSpPr>
            <p:spPr bwMode="auto">
              <a:xfrm>
                <a:off x="432756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5/17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3" name="자유형 102"/>
              <p:cNvSpPr>
                <a:spLocks/>
              </p:cNvSpPr>
              <p:nvPr/>
            </p:nvSpPr>
            <p:spPr bwMode="auto">
              <a:xfrm>
                <a:off x="441082" y="1408807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 등록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 수정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 삭제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View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441082" y="3212344"/>
              <a:ext cx="1385380" cy="2157111"/>
              <a:chOff x="432756" y="910570"/>
              <a:chExt cx="1385380" cy="2157111"/>
            </a:xfrm>
          </p:grpSpPr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432756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5/18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자유형 105"/>
              <p:cNvSpPr>
                <a:spLocks/>
              </p:cNvSpPr>
              <p:nvPr/>
            </p:nvSpPr>
            <p:spPr bwMode="auto">
              <a:xfrm>
                <a:off x="441082" y="1408807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콤보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박스 설정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검색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View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1978862" y="3212344"/>
              <a:ext cx="1385380" cy="2157111"/>
              <a:chOff x="432756" y="910570"/>
              <a:chExt cx="1385380" cy="2157111"/>
            </a:xfrm>
          </p:grpSpPr>
          <p:sp>
            <p:nvSpPr>
              <p:cNvPr id="109" name="Freeform 37"/>
              <p:cNvSpPr>
                <a:spLocks/>
              </p:cNvSpPr>
              <p:nvPr/>
            </p:nvSpPr>
            <p:spPr bwMode="auto">
              <a:xfrm>
                <a:off x="432756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5/19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441082" y="1408807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정액 권 등급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라디오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View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Model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3483094" y="3212344"/>
              <a:ext cx="1385380" cy="2157111"/>
              <a:chOff x="432756" y="910570"/>
              <a:chExt cx="1385380" cy="2157111"/>
            </a:xfrm>
          </p:grpSpPr>
          <p:sp>
            <p:nvSpPr>
              <p:cNvPr id="112" name="Freeform 37"/>
              <p:cNvSpPr>
                <a:spLocks/>
              </p:cNvSpPr>
              <p:nvPr/>
            </p:nvSpPr>
            <p:spPr bwMode="auto">
              <a:xfrm>
                <a:off x="432756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5/20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3" name="자유형 112"/>
              <p:cNvSpPr>
                <a:spLocks/>
              </p:cNvSpPr>
              <p:nvPr/>
            </p:nvSpPr>
            <p:spPr bwMode="auto">
              <a:xfrm>
                <a:off x="441082" y="1408807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 등록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 수정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 삭제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테이블 데이터 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4961748" y="3212344"/>
              <a:ext cx="1385380" cy="2157111"/>
              <a:chOff x="432756" y="910570"/>
              <a:chExt cx="1385380" cy="2157111"/>
            </a:xfrm>
          </p:grpSpPr>
          <p:sp>
            <p:nvSpPr>
              <p:cNvPr id="115" name="Freeform 37"/>
              <p:cNvSpPr>
                <a:spLocks/>
              </p:cNvSpPr>
              <p:nvPr/>
            </p:nvSpPr>
            <p:spPr bwMode="auto">
              <a:xfrm>
                <a:off x="432756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5/21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6" name="자유형 115"/>
              <p:cNvSpPr>
                <a:spLocks/>
              </p:cNvSpPr>
              <p:nvPr/>
            </p:nvSpPr>
            <p:spPr bwMode="auto">
              <a:xfrm>
                <a:off x="441082" y="1408807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콤보박스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설정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검색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전체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수정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삭제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상품코드 설정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Model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</p:grpSp>
        <p:grpSp>
          <p:nvGrpSpPr>
            <p:cNvPr id="117" name="그룹 116"/>
            <p:cNvGrpSpPr/>
            <p:nvPr/>
          </p:nvGrpSpPr>
          <p:grpSpPr>
            <a:xfrm>
              <a:off x="6416082" y="3212344"/>
              <a:ext cx="1385380" cy="2157111"/>
              <a:chOff x="432756" y="910570"/>
              <a:chExt cx="1385380" cy="2157111"/>
            </a:xfrm>
          </p:grpSpPr>
          <p:sp>
            <p:nvSpPr>
              <p:cNvPr id="118" name="Freeform 37"/>
              <p:cNvSpPr>
                <a:spLocks/>
              </p:cNvSpPr>
              <p:nvPr/>
            </p:nvSpPr>
            <p:spPr bwMode="auto">
              <a:xfrm>
                <a:off x="432756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5/22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9" name="자유형 118"/>
              <p:cNvSpPr>
                <a:spLocks/>
              </p:cNvSpPr>
              <p:nvPr/>
            </p:nvSpPr>
            <p:spPr bwMode="auto">
              <a:xfrm>
                <a:off x="441082" y="1408807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회원테이블 데이터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디자이너 성함 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콤보박스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설정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상품테이블 데이터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91755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상품 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등록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FA3395C-71AC-4C46-A70A-9B36B410A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0" y="1093164"/>
            <a:ext cx="2009053" cy="20843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FE39F08-74D9-4101-968F-2CBA3083638D}"/>
              </a:ext>
            </a:extLst>
          </p:cNvPr>
          <p:cNvSpPr/>
          <p:nvPr/>
        </p:nvSpPr>
        <p:spPr>
          <a:xfrm>
            <a:off x="156270" y="2354580"/>
            <a:ext cx="2009053" cy="822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58401E9-E81F-47FC-B3A6-FC1AFF986304}"/>
              </a:ext>
            </a:extLst>
          </p:cNvPr>
          <p:cNvSpPr txBox="1"/>
          <p:nvPr/>
        </p:nvSpPr>
        <p:spPr>
          <a:xfrm>
            <a:off x="167970" y="3487132"/>
            <a:ext cx="2263140" cy="58477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/>
              <a:t>상품등록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콤보 박스 선택 후</a:t>
            </a:r>
            <a:endParaRPr lang="en-US" altLang="ko-KR" sz="800" dirty="0"/>
          </a:p>
          <a:p>
            <a:r>
              <a:rPr lang="ko-KR" altLang="en-US" sz="800" dirty="0"/>
              <a:t>상품명</a:t>
            </a:r>
            <a:r>
              <a:rPr lang="en-US" altLang="ko-KR" sz="800" dirty="0"/>
              <a:t>,</a:t>
            </a:r>
            <a:r>
              <a:rPr lang="ko-KR" altLang="en-US" sz="800" dirty="0"/>
              <a:t>가격을 입력하고 등록 버튼을 누르면 </a:t>
            </a:r>
            <a:endParaRPr lang="en-US" altLang="ko-KR" sz="800" dirty="0"/>
          </a:p>
          <a:p>
            <a:r>
              <a:rPr lang="ko-KR" altLang="en-US" sz="800" b="1" dirty="0"/>
              <a:t>상품추가완료창</a:t>
            </a:r>
            <a:r>
              <a:rPr lang="ko-KR" altLang="en-US" sz="800" dirty="0"/>
              <a:t>과 함께 </a:t>
            </a:r>
            <a:r>
              <a:rPr lang="ko-KR" altLang="en-US" sz="800" b="1" dirty="0"/>
              <a:t>테이블에 추가</a:t>
            </a:r>
            <a:r>
              <a:rPr lang="ko-KR" altLang="en-US" sz="800" dirty="0"/>
              <a:t>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4510916-52BC-4C98-A27B-BEE50E7E8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" y="4720780"/>
            <a:ext cx="2194890" cy="10440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A2BC03E-4942-4BDF-BA28-B6E7626BECC6}"/>
              </a:ext>
            </a:extLst>
          </p:cNvPr>
          <p:cNvSpPr/>
          <p:nvPr/>
        </p:nvSpPr>
        <p:spPr>
          <a:xfrm>
            <a:off x="236220" y="4709160"/>
            <a:ext cx="2186940" cy="10556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F0FF70A1-25AA-4390-BFC2-9AD5BFBB07EA}"/>
              </a:ext>
            </a:extLst>
          </p:cNvPr>
          <p:cNvCxnSpPr>
            <a:stCxn id="8" idx="2"/>
            <a:endCxn id="10" idx="0"/>
          </p:cNvCxnSpPr>
          <p:nvPr/>
        </p:nvCxnSpPr>
        <p:spPr>
          <a:xfrm>
            <a:off x="1160797" y="3177540"/>
            <a:ext cx="138743" cy="3095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FBA2BEC5-0361-425E-A7CA-AD06EA8FB0F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1299540" y="4071907"/>
            <a:ext cx="30150" cy="637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D9771D42-BF00-4FBD-8A12-156B227908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83" y="2517754"/>
            <a:ext cx="4853644" cy="220868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0A4CA4D-FF4E-40A6-A962-01915E3C38CC}"/>
              </a:ext>
            </a:extLst>
          </p:cNvPr>
          <p:cNvSpPr/>
          <p:nvPr/>
        </p:nvSpPr>
        <p:spPr>
          <a:xfrm>
            <a:off x="3205783" y="4549140"/>
            <a:ext cx="4823494" cy="160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D0570EC9-8693-4D31-A655-FFA2BBACCAB7}"/>
              </a:ext>
            </a:extLst>
          </p:cNvPr>
          <p:cNvCxnSpPr>
            <a:stCxn id="15" idx="3"/>
            <a:endCxn id="36" idx="1"/>
          </p:cNvCxnSpPr>
          <p:nvPr/>
        </p:nvCxnSpPr>
        <p:spPr>
          <a:xfrm flipV="1">
            <a:off x="2423160" y="4629150"/>
            <a:ext cx="782623" cy="607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165323" y="2640330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423160" y="5117078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059427" y="4503420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81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상품 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수정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D9771D42-BF00-4FBD-8A12-156B22790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3" y="1074979"/>
            <a:ext cx="4853644" cy="22086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65403" y="3093720"/>
            <a:ext cx="4853644" cy="189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9\Desktop\중요합니다\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3" y="3733800"/>
            <a:ext cx="1596877" cy="20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2" idx="2"/>
            <a:endCxn id="2050" idx="0"/>
          </p:cNvCxnSpPr>
          <p:nvPr/>
        </p:nvCxnSpPr>
        <p:spPr>
          <a:xfrm flipH="1">
            <a:off x="963842" y="3283660"/>
            <a:ext cx="1628383" cy="4501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5402" y="3726178"/>
            <a:ext cx="1596877" cy="2034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alfo9\Desktop\중요합니다\4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48" y="4751070"/>
            <a:ext cx="1952308" cy="9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9\Desktop\중요합니다\4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80" y="1444393"/>
            <a:ext cx="5692094" cy="29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594860" y="3733800"/>
            <a:ext cx="4137660" cy="16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85148" y="4743448"/>
            <a:ext cx="1952308" cy="938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9" idx="3"/>
            <a:endCxn id="2051" idx="1"/>
          </p:cNvCxnSpPr>
          <p:nvPr/>
        </p:nvCxnSpPr>
        <p:spPr>
          <a:xfrm>
            <a:off x="1762279" y="4743448"/>
            <a:ext cx="422869" cy="4729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110487" y="4804724"/>
            <a:ext cx="2575560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/>
              <a:t>상품수정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테이블 에서  수정할 상품을 더블 클릭합니다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수정할 상품의 정보를 읽어옵니다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모든 내용 수정가능하며 내용을 수정하고</a:t>
            </a:r>
            <a:endParaRPr lang="en-US" altLang="ko-KR" sz="800" dirty="0"/>
          </a:p>
          <a:p>
            <a:r>
              <a:rPr lang="ko-KR" altLang="en-US" sz="800" dirty="0"/>
              <a:t>수정버튼을 누릅니다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상품 테이블의 수정된 데이터가 들어갑니다</a:t>
            </a:r>
            <a:r>
              <a:rPr lang="en-US" altLang="ko-KR" sz="800" dirty="0"/>
              <a:t>.</a:t>
            </a:r>
          </a:p>
        </p:txBody>
      </p:sp>
      <p:cxnSp>
        <p:nvCxnSpPr>
          <p:cNvPr id="20" name="직선 화살표 연결선 19"/>
          <p:cNvCxnSpPr>
            <a:stCxn id="14" idx="3"/>
            <a:endCxn id="13" idx="2"/>
          </p:cNvCxnSpPr>
          <p:nvPr/>
        </p:nvCxnSpPr>
        <p:spPr>
          <a:xfrm flipV="1">
            <a:off x="4137456" y="3901440"/>
            <a:ext cx="2526234" cy="13111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418285" y="2842260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52866" y="4625340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32520" y="3691890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상품 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삭제</a:t>
            </a:r>
          </a:p>
        </p:txBody>
      </p:sp>
      <p:pic>
        <p:nvPicPr>
          <p:cNvPr id="1028" name="Picture 4" descr="C:\Users\alfo9\Desktop\중요합니다\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1075922"/>
            <a:ext cx="7284720" cy="349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905000" y="3855720"/>
            <a:ext cx="5295900" cy="16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80710" y="3669417"/>
            <a:ext cx="2827020" cy="70788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dirty="0"/>
              <a:t>삭제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삭제하길 원하는 상품을 </a:t>
            </a:r>
            <a:r>
              <a:rPr lang="ko-KR" altLang="en-US" sz="800" b="1" dirty="0"/>
              <a:t>더블클릭</a:t>
            </a:r>
            <a:r>
              <a:rPr lang="ko-KR" altLang="en-US" sz="800" dirty="0"/>
              <a:t> 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선택한 </a:t>
            </a:r>
            <a:r>
              <a:rPr lang="ko-KR" altLang="en-US" sz="800" b="1" dirty="0"/>
              <a:t>제품의 정보를 읽어 </a:t>
            </a:r>
            <a:r>
              <a:rPr lang="ko-KR" altLang="en-US" sz="800" dirty="0"/>
              <a:t>오고 삭제버튼이 </a:t>
            </a:r>
            <a:r>
              <a:rPr lang="ko-KR" altLang="en-US" sz="800" b="1" dirty="0"/>
              <a:t>활성화</a:t>
            </a:r>
            <a:r>
              <a:rPr lang="ko-KR" altLang="en-US" sz="800" dirty="0"/>
              <a:t>됩니다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삭제버튼 </a:t>
            </a:r>
            <a:r>
              <a:rPr lang="ko-KR" altLang="en-US" sz="800" dirty="0" err="1"/>
              <a:t>클릭시</a:t>
            </a:r>
            <a:r>
              <a:rPr lang="ko-KR" altLang="en-US" sz="800" dirty="0"/>
              <a:t> 삭제완료 창과 함께 </a:t>
            </a:r>
            <a:endParaRPr lang="en-US" altLang="ko-KR" sz="800" dirty="0"/>
          </a:p>
          <a:p>
            <a:r>
              <a:rPr lang="ko-KR" altLang="en-US" sz="800" b="1" dirty="0"/>
              <a:t>테이블에서 선택한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상품의 데이터가 삭제됩니다</a:t>
            </a:r>
            <a:r>
              <a:rPr lang="en-US" altLang="ko-KR" sz="800" b="1" dirty="0"/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60020" y="1798320"/>
            <a:ext cx="1470660" cy="1478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endCxn id="16" idx="3"/>
          </p:cNvCxnSpPr>
          <p:nvPr/>
        </p:nvCxnSpPr>
        <p:spPr>
          <a:xfrm flipH="1" flipV="1">
            <a:off x="1630680" y="2537460"/>
            <a:ext cx="232410" cy="1371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lfo9\Desktop\중요합니다\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" y="4142700"/>
            <a:ext cx="1767523" cy="8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60020" y="4142700"/>
            <a:ext cx="1767523" cy="8543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stCxn id="16" idx="2"/>
            <a:endCxn id="1029" idx="0"/>
          </p:cNvCxnSpPr>
          <p:nvPr/>
        </p:nvCxnSpPr>
        <p:spPr>
          <a:xfrm>
            <a:off x="895350" y="3276600"/>
            <a:ext cx="148432" cy="866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 descr="C:\Users\alfo9\Desktop\중요합니다\5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02" y="4472939"/>
            <a:ext cx="4355618" cy="188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916402" y="4472939"/>
            <a:ext cx="4355618" cy="18855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1" idx="3"/>
            <a:endCxn id="1031" idx="1"/>
          </p:cNvCxnSpPr>
          <p:nvPr/>
        </p:nvCxnSpPr>
        <p:spPr>
          <a:xfrm>
            <a:off x="1927543" y="4569852"/>
            <a:ext cx="988859" cy="8458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1638300" y="3813810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92376" y="1546860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49702" y="5289991"/>
            <a:ext cx="266700" cy="2514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3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상품 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메뉴 버튼 기능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쿼리문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설명</a:t>
            </a:r>
          </a:p>
        </p:txBody>
      </p:sp>
      <p:pic>
        <p:nvPicPr>
          <p:cNvPr id="3076" name="Picture 4" descr="C:\Users\alfo9\Desktop\중요합니다\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5" y="1264920"/>
            <a:ext cx="6002753" cy="307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75460" y="1363980"/>
            <a:ext cx="3352800" cy="198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8115" y="2668587"/>
            <a:ext cx="4198620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</a:rPr>
              <a:t>◎ </a:t>
            </a:r>
            <a:r>
              <a:rPr lang="ko-KR" altLang="en-US" sz="1000" dirty="0"/>
              <a:t>목록 버튼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 err="1"/>
              <a:t>컷트</a:t>
            </a:r>
            <a:r>
              <a:rPr lang="ko-KR" altLang="en-US" sz="1000" dirty="0"/>
              <a:t> 버튼을 누를 시 상품 코드가</a:t>
            </a:r>
            <a:r>
              <a:rPr lang="en-US" altLang="ko-KR" sz="1000" dirty="0"/>
              <a:t>A</a:t>
            </a:r>
            <a:r>
              <a:rPr lang="ko-KR" altLang="en-US" sz="1000" dirty="0"/>
              <a:t>로 시작하는 제품만 테이블에 나타납니다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 err="1"/>
              <a:t>펌</a:t>
            </a:r>
            <a:r>
              <a:rPr lang="ko-KR" altLang="en-US" sz="1000" dirty="0"/>
              <a:t> 버튼을 누를 시 상품코드 </a:t>
            </a:r>
            <a:r>
              <a:rPr lang="en-US" altLang="ko-KR" sz="1000" dirty="0"/>
              <a:t>B</a:t>
            </a:r>
            <a:r>
              <a:rPr lang="ko-KR" altLang="en-US" sz="1000" dirty="0"/>
              <a:t>로 시작하는 제품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디지털</a:t>
            </a:r>
            <a:r>
              <a:rPr lang="en-US" altLang="ko-KR" sz="1000" dirty="0"/>
              <a:t>,</a:t>
            </a:r>
            <a:r>
              <a:rPr lang="ko-KR" altLang="en-US" sz="1000" dirty="0" err="1"/>
              <a:t>셋팅</a:t>
            </a:r>
            <a:r>
              <a:rPr lang="ko-KR" altLang="en-US" sz="1000" dirty="0"/>
              <a:t> 버튼을 누를 시 상품코드 </a:t>
            </a:r>
            <a:r>
              <a:rPr lang="en-US" altLang="ko-KR" sz="1000" dirty="0"/>
              <a:t>C</a:t>
            </a:r>
            <a:r>
              <a:rPr lang="ko-KR" altLang="en-US" sz="1000" dirty="0"/>
              <a:t>로 시작하는 제품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볼륨매직 버튼을 누를 시 상품코드 </a:t>
            </a:r>
            <a:r>
              <a:rPr lang="en-US" altLang="ko-KR" sz="1000" dirty="0"/>
              <a:t>D</a:t>
            </a:r>
            <a:r>
              <a:rPr lang="ko-KR" altLang="en-US" sz="1000" dirty="0"/>
              <a:t>로 시작하는 제품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염색 버튼을 누를 시 상품코드 </a:t>
            </a:r>
            <a:r>
              <a:rPr lang="en-US" altLang="ko-KR" sz="1000" dirty="0"/>
              <a:t>E</a:t>
            </a:r>
            <a:r>
              <a:rPr lang="ko-KR" altLang="en-US" sz="1000" dirty="0"/>
              <a:t>로 시작하는 제품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 err="1"/>
              <a:t>크리닉</a:t>
            </a:r>
            <a:r>
              <a:rPr lang="ko-KR" altLang="en-US" sz="1000" dirty="0"/>
              <a:t> 버튼을 누를 시 상품 코드</a:t>
            </a:r>
            <a:r>
              <a:rPr lang="en-US" altLang="ko-KR" sz="1000" dirty="0"/>
              <a:t>F</a:t>
            </a:r>
            <a:r>
              <a:rPr lang="ko-KR" altLang="en-US" sz="1000" dirty="0"/>
              <a:t>로 시작하는 제품</a:t>
            </a:r>
            <a:endParaRPr lang="en-US" altLang="ko-KR" sz="1000" dirty="0"/>
          </a:p>
        </p:txBody>
      </p:sp>
      <p:cxnSp>
        <p:nvCxnSpPr>
          <p:cNvPr id="8" name="직선 화살표 연결선 7"/>
          <p:cNvCxnSpPr>
            <a:stCxn id="2" idx="2"/>
          </p:cNvCxnSpPr>
          <p:nvPr/>
        </p:nvCxnSpPr>
        <p:spPr>
          <a:xfrm flipH="1">
            <a:off x="2447425" y="1562100"/>
            <a:ext cx="1004435" cy="11064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alfo9\Desktop\중요합니다\6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70" y="2468880"/>
            <a:ext cx="4035596" cy="359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893170" y="2468880"/>
            <a:ext cx="4035596" cy="359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893170" y="2260759"/>
            <a:ext cx="403559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</a:rPr>
              <a:t>◎ </a:t>
            </a:r>
            <a:r>
              <a:rPr lang="ko-KR" altLang="en-US" sz="1000" dirty="0" err="1"/>
              <a:t>쿼리문</a:t>
            </a:r>
            <a:endParaRPr lang="ko-KR" altLang="en-US" sz="1000" dirty="0"/>
          </a:p>
        </p:txBody>
      </p:sp>
      <p:sp>
        <p:nvSpPr>
          <p:cNvPr id="12" name="직사각형 11"/>
          <p:cNvSpPr/>
          <p:nvPr/>
        </p:nvSpPr>
        <p:spPr>
          <a:xfrm>
            <a:off x="4893170" y="2260759"/>
            <a:ext cx="4035596" cy="3806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664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예약 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정보 등록</a:t>
            </a:r>
          </a:p>
        </p:txBody>
      </p:sp>
      <p:pic>
        <p:nvPicPr>
          <p:cNvPr id="4098" name="Picture 2" descr="C:\Users\alfo9\Desktop\중요합니다\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50" y="2240280"/>
            <a:ext cx="5938309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23551" y="2491740"/>
            <a:ext cx="2227369" cy="1752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81109" y="1236486"/>
            <a:ext cx="2598253" cy="984885"/>
            <a:chOff x="456368" y="1407937"/>
            <a:chExt cx="2598253" cy="984885"/>
          </a:xfrm>
        </p:grpSpPr>
        <p:sp>
          <p:nvSpPr>
            <p:cNvPr id="6" name="TextBox 5"/>
            <p:cNvSpPr txBox="1"/>
            <p:nvPr/>
          </p:nvSpPr>
          <p:spPr>
            <a:xfrm>
              <a:off x="827252" y="1407937"/>
              <a:ext cx="2227369" cy="9848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en-US" altLang="ko-KR" sz="800" b="1" dirty="0"/>
                <a:t>1</a:t>
              </a:r>
              <a:r>
                <a:rPr lang="ko-KR" altLang="en-US" sz="800" b="1" dirty="0"/>
                <a:t>번 테이블 </a:t>
              </a:r>
              <a:r>
                <a:rPr lang="ko-KR" altLang="en-US" sz="800" dirty="0"/>
                <a:t>회원정보 선택</a:t>
              </a:r>
              <a:endParaRPr lang="en-US" altLang="ko-KR" sz="800" dirty="0"/>
            </a:p>
            <a:p>
              <a:r>
                <a:rPr lang="ko-KR" altLang="en-US" sz="800" dirty="0">
                  <a:solidFill>
                    <a:prstClr val="black"/>
                  </a:solidFill>
                </a:rPr>
                <a:t>◎ </a:t>
              </a:r>
              <a:r>
                <a:rPr lang="ko-KR" altLang="en-US" sz="800" b="1" dirty="0"/>
                <a:t>회원관리 탭의 회원정보를 가져온 것 이다</a:t>
              </a:r>
              <a:r>
                <a:rPr lang="en-US" altLang="ko-KR" sz="800" b="1" dirty="0"/>
                <a:t>.</a:t>
              </a:r>
            </a:p>
            <a:p>
              <a:r>
                <a:rPr lang="en-US" altLang="ko-KR" sz="800" dirty="0"/>
                <a:t>-</a:t>
              </a:r>
              <a:r>
                <a:rPr lang="ko-KR" altLang="en-US" sz="800" dirty="0"/>
                <a:t>검색 분류 선택 </a:t>
              </a:r>
              <a:r>
                <a:rPr lang="ko-KR" altLang="en-US" sz="800" dirty="0" err="1"/>
                <a:t>콤보박스</a:t>
              </a:r>
              <a:r>
                <a:rPr lang="ko-KR" altLang="en-US" sz="800" dirty="0"/>
                <a:t> 에서 이름</a:t>
              </a:r>
              <a:r>
                <a:rPr lang="en-US" altLang="ko-KR" sz="800" dirty="0"/>
                <a:t>,</a:t>
              </a:r>
              <a:r>
                <a:rPr lang="ko-KR" altLang="en-US" sz="800" dirty="0"/>
                <a:t>전화번호로 특정 회원을 찾을 수 있다</a:t>
              </a:r>
              <a:r>
                <a:rPr lang="en-US" altLang="ko-KR" sz="800" dirty="0"/>
                <a:t>.</a:t>
              </a:r>
            </a:p>
            <a:p>
              <a:r>
                <a:rPr lang="en-US" altLang="ko-KR" sz="800" dirty="0"/>
                <a:t>-</a:t>
              </a:r>
              <a:r>
                <a:rPr lang="en-US" altLang="ko-KR" sz="800" b="1" dirty="0"/>
                <a:t>2</a:t>
              </a:r>
              <a:r>
                <a:rPr lang="ko-KR" altLang="en-US" sz="800" b="1" dirty="0"/>
                <a:t>번 테이블 </a:t>
              </a:r>
              <a:r>
                <a:rPr lang="ko-KR" altLang="en-US" sz="800" dirty="0"/>
                <a:t>을 선택할 수 있게 활성화 시키려면 </a:t>
              </a:r>
              <a:r>
                <a:rPr lang="en-US" altLang="ko-KR" sz="800" dirty="0"/>
                <a:t>1</a:t>
              </a:r>
              <a:r>
                <a:rPr lang="ko-KR" altLang="en-US" sz="800" dirty="0"/>
                <a:t>번 테이블에서 반드시 회원을 선택해야 만 한다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456368" y="1713540"/>
              <a:ext cx="363430" cy="3429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직선 화살표 연결선 13"/>
          <p:cNvCxnSpPr>
            <a:stCxn id="6" idx="2"/>
            <a:endCxn id="4" idx="0"/>
          </p:cNvCxnSpPr>
          <p:nvPr/>
        </p:nvCxnSpPr>
        <p:spPr>
          <a:xfrm>
            <a:off x="1765678" y="2221371"/>
            <a:ext cx="671558" cy="2703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91665" y="1261392"/>
            <a:ext cx="320802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en-US" altLang="ko-KR" sz="800" b="1" dirty="0"/>
              <a:t>2</a:t>
            </a:r>
            <a:r>
              <a:rPr lang="ko-KR" altLang="en-US" sz="800" b="1" dirty="0"/>
              <a:t>번 테이블 </a:t>
            </a:r>
            <a:r>
              <a:rPr lang="ko-KR" altLang="en-US" sz="800" dirty="0"/>
              <a:t>상품정보</a:t>
            </a:r>
            <a:endParaRPr lang="en-US" altLang="ko-KR" sz="800" dirty="0"/>
          </a:p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b="1" dirty="0"/>
              <a:t>상품관리 탭의 상품정보를 가져온 것 이다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회원이 원하는 상품을 더블클릭 하면 상품선택 버튼이 활성화 된다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상품 선택 버튼을 누르면 선택한 상품이 </a:t>
            </a:r>
            <a:r>
              <a:rPr lang="en-US" altLang="ko-KR" sz="800" b="1" dirty="0"/>
              <a:t>3</a:t>
            </a:r>
            <a:r>
              <a:rPr lang="ko-KR" altLang="en-US" sz="800" b="1" dirty="0"/>
              <a:t>번 테이블</a:t>
            </a:r>
            <a:r>
              <a:rPr lang="ko-KR" altLang="en-US" sz="800" dirty="0"/>
              <a:t>로 이동한다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3231214" y="1320774"/>
            <a:ext cx="36343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6" idx="2"/>
          </p:cNvCxnSpPr>
          <p:nvPr/>
        </p:nvCxnSpPr>
        <p:spPr>
          <a:xfrm flipH="1">
            <a:off x="4404361" y="1846167"/>
            <a:ext cx="791314" cy="6379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594644" y="2491740"/>
            <a:ext cx="1601031" cy="108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594644" y="3581400"/>
            <a:ext cx="1601031" cy="662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44539" y="5463540"/>
            <a:ext cx="2152167" cy="861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en-US" altLang="ko-KR" sz="800" b="1" dirty="0"/>
              <a:t>3</a:t>
            </a:r>
            <a:r>
              <a:rPr lang="ko-KR" altLang="en-US" sz="800" b="1" dirty="0"/>
              <a:t>번 테이블 </a:t>
            </a:r>
            <a:r>
              <a:rPr lang="ko-KR" altLang="en-US" sz="800" dirty="0"/>
              <a:t>선택한 예약상품 테이블</a:t>
            </a:r>
            <a:endParaRPr lang="en-US" altLang="ko-KR" sz="800" dirty="0"/>
          </a:p>
          <a:p>
            <a:r>
              <a:rPr lang="en-US" altLang="ko-KR" sz="800" dirty="0"/>
              <a:t>-</a:t>
            </a:r>
            <a:r>
              <a:rPr lang="ko-KR" altLang="en-US" sz="800" dirty="0"/>
              <a:t>잘못된 상품을 선택했는지 </a:t>
            </a:r>
            <a:endParaRPr lang="en-US" altLang="ko-KR" sz="800" dirty="0"/>
          </a:p>
          <a:p>
            <a:r>
              <a:rPr lang="ko-KR" altLang="en-US" sz="800" dirty="0"/>
              <a:t>확인할 수 있는 테이블이다</a:t>
            </a:r>
            <a:r>
              <a:rPr lang="en-US" altLang="ko-KR" sz="800" dirty="0"/>
              <a:t>.(</a:t>
            </a:r>
            <a:r>
              <a:rPr lang="ko-KR" altLang="en-US" sz="800" dirty="0"/>
              <a:t>잘못 </a:t>
            </a:r>
            <a:r>
              <a:rPr lang="ko-KR" altLang="en-US" sz="800" dirty="0" err="1"/>
              <a:t>됬을</a:t>
            </a:r>
            <a:r>
              <a:rPr lang="ko-KR" altLang="en-US" sz="800" dirty="0"/>
              <a:t> 경우 초기화 버튼을 눌러 전부 </a:t>
            </a:r>
            <a:r>
              <a:rPr lang="ko-KR" altLang="en-US" sz="800" b="1" dirty="0"/>
              <a:t>초기화 후</a:t>
            </a:r>
            <a:r>
              <a:rPr lang="ko-KR" altLang="en-US" sz="800" dirty="0"/>
              <a:t> 다시 처음부터 입력해야만 한다</a:t>
            </a:r>
            <a:r>
              <a:rPr lang="en-US" altLang="ko-KR" sz="800" dirty="0"/>
              <a:t>.)</a:t>
            </a:r>
          </a:p>
          <a:p>
            <a:r>
              <a:rPr lang="en-US" altLang="ko-KR" sz="800" dirty="0"/>
              <a:t>-</a:t>
            </a:r>
            <a:r>
              <a:rPr lang="ko-KR" altLang="en-US" sz="800" b="1" dirty="0"/>
              <a:t>상품은 최대 </a:t>
            </a:r>
            <a:r>
              <a:rPr lang="en-US" altLang="ko-KR" sz="800" b="1" dirty="0"/>
              <a:t>4</a:t>
            </a:r>
            <a:r>
              <a:rPr lang="ko-KR" altLang="en-US" sz="800" b="1" dirty="0"/>
              <a:t>개 이상 선택 불가이다</a:t>
            </a:r>
            <a:r>
              <a:rPr lang="en-US" altLang="ko-KR" sz="800" b="1" dirty="0"/>
              <a:t>.</a:t>
            </a:r>
            <a:endParaRPr lang="ko-KR" altLang="en-US" sz="800" b="1" dirty="0"/>
          </a:p>
        </p:txBody>
      </p:sp>
      <p:sp>
        <p:nvSpPr>
          <p:cNvPr id="28" name="타원 27"/>
          <p:cNvSpPr/>
          <p:nvPr/>
        </p:nvSpPr>
        <p:spPr>
          <a:xfrm>
            <a:off x="269996" y="5646033"/>
            <a:ext cx="36343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/>
          <p:cNvCxnSpPr>
            <a:stCxn id="24" idx="0"/>
            <a:endCxn id="23" idx="2"/>
          </p:cNvCxnSpPr>
          <p:nvPr/>
        </p:nvCxnSpPr>
        <p:spPr>
          <a:xfrm flipV="1">
            <a:off x="1720623" y="4244340"/>
            <a:ext cx="2674537" cy="1219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5265420" y="2682240"/>
            <a:ext cx="1165860" cy="198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alfo9\Desktop\중요합니다\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320" y="1972045"/>
            <a:ext cx="1612795" cy="86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012832" y="1561675"/>
            <a:ext cx="1612795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en-US" altLang="ko-KR" sz="800" b="1" dirty="0"/>
              <a:t>4</a:t>
            </a:r>
            <a:r>
              <a:rPr lang="ko-KR" altLang="en-US" sz="800" b="1" dirty="0"/>
              <a:t>번 예약일</a:t>
            </a:r>
            <a:r>
              <a:rPr lang="en-US" altLang="ko-KR" sz="800" b="1" dirty="0"/>
              <a:t> </a:t>
            </a:r>
            <a:r>
              <a:rPr lang="en-US" altLang="ko-KR" sz="800" dirty="0"/>
              <a:t>DATE PICKER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회원이 예약을 원하는 날짜를 선택한다</a:t>
            </a:r>
            <a:r>
              <a:rPr lang="en-US" altLang="ko-KR" sz="800" dirty="0"/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7006107" y="1565523"/>
            <a:ext cx="1612794" cy="12672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1"/>
            <a:endCxn id="27" idx="3"/>
          </p:cNvCxnSpPr>
          <p:nvPr/>
        </p:nvCxnSpPr>
        <p:spPr>
          <a:xfrm flipH="1">
            <a:off x="6431280" y="2199127"/>
            <a:ext cx="574827" cy="5821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49402" y="1994905"/>
            <a:ext cx="36343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65420" y="2880360"/>
            <a:ext cx="1165860" cy="156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006107" y="3208715"/>
            <a:ext cx="176519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en-US" altLang="ko-KR" sz="800" b="1" dirty="0"/>
              <a:t>5</a:t>
            </a:r>
            <a:r>
              <a:rPr lang="ko-KR" altLang="en-US" sz="800" b="1" dirty="0"/>
              <a:t>번 예약시간 </a:t>
            </a:r>
            <a:r>
              <a:rPr lang="en-US" altLang="ko-KR" sz="800" dirty="0"/>
              <a:t>TEXT FIELD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예약시간은 </a:t>
            </a:r>
            <a:r>
              <a:rPr lang="en-US" altLang="ko-KR" sz="800" dirty="0"/>
              <a:t>08~20</a:t>
            </a:r>
            <a:r>
              <a:rPr lang="ko-KR" altLang="en-US" sz="800" dirty="0"/>
              <a:t>시 사이에서 예약하는 회원이 원하는 시간을 입력한다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39" name="직선 화살표 연결선 38"/>
          <p:cNvCxnSpPr>
            <a:stCxn id="42" idx="6"/>
            <a:endCxn id="34" idx="3"/>
          </p:cNvCxnSpPr>
          <p:nvPr/>
        </p:nvCxnSpPr>
        <p:spPr>
          <a:xfrm flipH="1" flipV="1">
            <a:off x="6431280" y="2958465"/>
            <a:ext cx="574827" cy="5426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/>
          <p:cNvSpPr/>
          <p:nvPr/>
        </p:nvSpPr>
        <p:spPr>
          <a:xfrm>
            <a:off x="6642677" y="3329652"/>
            <a:ext cx="36343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265420" y="3036570"/>
            <a:ext cx="1165860" cy="118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012832" y="4153674"/>
            <a:ext cx="179832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en-US" altLang="ko-KR" sz="800" b="1" dirty="0"/>
              <a:t>6</a:t>
            </a:r>
            <a:r>
              <a:rPr lang="ko-KR" altLang="en-US" sz="800" b="1" dirty="0"/>
              <a:t>번 담당디자이너 </a:t>
            </a:r>
            <a:r>
              <a:rPr lang="ko-KR" altLang="en-US" sz="800" dirty="0" err="1"/>
              <a:t>콤보박스</a:t>
            </a:r>
            <a:endParaRPr lang="en-US" altLang="ko-KR" sz="800" dirty="0"/>
          </a:p>
          <a:p>
            <a:r>
              <a:rPr lang="ko-KR" altLang="en-US" sz="800" dirty="0">
                <a:solidFill>
                  <a:prstClr val="black"/>
                </a:solidFill>
              </a:rPr>
              <a:t>◎ </a:t>
            </a:r>
            <a:r>
              <a:rPr lang="ko-KR" altLang="en-US" sz="800" b="1" dirty="0"/>
              <a:t>등록 되어있는 디자이너 이름</a:t>
            </a:r>
            <a:endParaRPr lang="en-US" altLang="ko-KR" sz="800" b="1" dirty="0"/>
          </a:p>
          <a:p>
            <a:r>
              <a:rPr lang="ko-KR" altLang="en-US" sz="800" b="1" dirty="0"/>
              <a:t>데이터만 가져와 </a:t>
            </a:r>
            <a:r>
              <a:rPr lang="ko-KR" altLang="en-US" sz="800" b="1" dirty="0" err="1"/>
              <a:t>콤보박스</a:t>
            </a:r>
            <a:r>
              <a:rPr lang="ko-KR" altLang="en-US" sz="800" b="1" dirty="0"/>
              <a:t> 데이터에 넣어준 것 이다</a:t>
            </a:r>
            <a:r>
              <a:rPr lang="en-US" altLang="ko-KR" sz="800" b="1" dirty="0"/>
              <a:t>.</a:t>
            </a:r>
          </a:p>
          <a:p>
            <a:r>
              <a:rPr lang="en-US" altLang="ko-KR" sz="800" dirty="0"/>
              <a:t>-</a:t>
            </a:r>
            <a:r>
              <a:rPr lang="ko-KR" altLang="en-US" sz="800" dirty="0"/>
              <a:t>회원의 담당디자이너를 선택한다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44" name="직선 화살표 연결선 43"/>
          <p:cNvCxnSpPr>
            <a:stCxn id="41" idx="1"/>
            <a:endCxn id="40" idx="2"/>
          </p:cNvCxnSpPr>
          <p:nvPr/>
        </p:nvCxnSpPr>
        <p:spPr>
          <a:xfrm flipH="1" flipV="1">
            <a:off x="5848350" y="3154680"/>
            <a:ext cx="1164482" cy="13529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6652047" y="4336554"/>
            <a:ext cx="36343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626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8142" y="139699"/>
            <a:ext cx="664663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예약 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정보 등록 시 예약 상태 대기 자동 등록</a:t>
            </a:r>
          </a:p>
        </p:txBody>
      </p:sp>
      <p:pic>
        <p:nvPicPr>
          <p:cNvPr id="5122" name="Picture 2" descr="C:\Users\alfo9\Desktop\중요합니다\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2975897"/>
            <a:ext cx="2598420" cy="11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9\Desktop\중요합니다\6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081720"/>
            <a:ext cx="8823960" cy="1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70020" y="2781300"/>
            <a:ext cx="3787140" cy="175432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◎ </a:t>
            </a:r>
            <a:r>
              <a:rPr lang="ko-KR" altLang="en-US" sz="1200" b="1" dirty="0"/>
              <a:t>예약정보 등록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정상적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입력사항을 정상적으로 입력하고 등록버튼을 누르면 예약정보 등록완료</a:t>
            </a:r>
            <a:r>
              <a:rPr lang="en-US" altLang="ko-KR" sz="1200" dirty="0"/>
              <a:t> </a:t>
            </a:r>
            <a:r>
              <a:rPr lang="ko-KR" altLang="en-US" sz="1200" dirty="0"/>
              <a:t>창 이 나타난다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예약 정보 테이블에 추가한 예약정보 데이터가</a:t>
            </a:r>
            <a:endParaRPr lang="en-US" altLang="ko-KR" sz="1200" dirty="0"/>
          </a:p>
          <a:p>
            <a:r>
              <a:rPr lang="ko-KR" altLang="en-US" sz="1200" dirty="0"/>
              <a:t> 정상적으로 들어가있다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/>
              <a:t>등록을 하게 되면 예약상태는 대기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결제대기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상태이다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결제를 하기 전까지 확정으로 바뀌지 않으며 </a:t>
            </a:r>
            <a:endParaRPr lang="en-US" altLang="ko-KR" sz="1200" b="1" dirty="0"/>
          </a:p>
          <a:p>
            <a:r>
              <a:rPr lang="ko-KR" altLang="en-US" sz="1200" b="1" dirty="0"/>
              <a:t>테이블 의 내용은 절대 수정 불가이다</a:t>
            </a:r>
            <a:r>
              <a:rPr lang="en-US" altLang="ko-KR" sz="1200" b="1" dirty="0"/>
              <a:t>.</a:t>
            </a:r>
          </a:p>
          <a:p>
            <a:endParaRPr lang="en-US" altLang="ko-KR" sz="1200" b="1" dirty="0"/>
          </a:p>
        </p:txBody>
      </p:sp>
      <p:sp>
        <p:nvSpPr>
          <p:cNvPr id="3" name="직사각형 2"/>
          <p:cNvSpPr/>
          <p:nvPr/>
        </p:nvSpPr>
        <p:spPr>
          <a:xfrm>
            <a:off x="8450580" y="1081719"/>
            <a:ext cx="487680" cy="1524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61460" y="3771900"/>
            <a:ext cx="3566160" cy="63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3" idx="2"/>
          </p:cNvCxnSpPr>
          <p:nvPr/>
        </p:nvCxnSpPr>
        <p:spPr>
          <a:xfrm flipV="1">
            <a:off x="7627620" y="2606034"/>
            <a:ext cx="1066800" cy="1482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C:\Users\alfo9\Desktop\중요합니다\6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" y="5151120"/>
            <a:ext cx="2598420" cy="115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50970" y="5311725"/>
            <a:ext cx="3787140" cy="83099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◎ </a:t>
            </a:r>
            <a:r>
              <a:rPr lang="ko-KR" altLang="en-US" sz="1200" b="1" dirty="0"/>
              <a:t>예약정보 등록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비정상적</a:t>
            </a:r>
            <a:r>
              <a:rPr lang="en-US" altLang="ko-KR" sz="1200" b="1" dirty="0"/>
              <a:t>)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입력사항을 비상적으로 입력하였거나 공백인 상태로 등록 버튼을 누르면 잘못되었다는 경고 창 이 나온다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/>
              <a:t>예약정보 테이블 또한 변하지 않는다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오른쪽 화살표 12"/>
          <p:cNvSpPr/>
          <p:nvPr/>
        </p:nvSpPr>
        <p:spPr>
          <a:xfrm>
            <a:off x="3093720" y="3505200"/>
            <a:ext cx="510540" cy="373380"/>
          </a:xfrm>
          <a:prstGeom prst="rightArrow">
            <a:avLst/>
          </a:prstGeom>
          <a:solidFill>
            <a:schemeClr val="tx1"/>
          </a:solidFill>
          <a:ln>
            <a:solidFill>
              <a:srgbClr val="1A1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3093720" y="5497830"/>
            <a:ext cx="510540" cy="403860"/>
          </a:xfrm>
          <a:prstGeom prst="rightArrow">
            <a:avLst/>
          </a:prstGeom>
          <a:solidFill>
            <a:schemeClr val="tx1"/>
          </a:solidFill>
          <a:ln>
            <a:solidFill>
              <a:srgbClr val="1A1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70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476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예약 관리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정보 삭제</a:t>
            </a:r>
          </a:p>
        </p:txBody>
      </p:sp>
      <p:pic>
        <p:nvPicPr>
          <p:cNvPr id="6146" name="Picture 2" descr="C:\Users\alfo9\Desktop\중요합니다\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6" y="2827020"/>
            <a:ext cx="8325274" cy="376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9606" y="5615940"/>
            <a:ext cx="8325274" cy="160020"/>
          </a:xfrm>
          <a:prstGeom prst="rect">
            <a:avLst/>
          </a:prstGeom>
          <a:noFill/>
          <a:ln>
            <a:solidFill>
              <a:srgbClr val="1A1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82880" y="1075855"/>
            <a:ext cx="8382000" cy="16216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66560" y="3977640"/>
            <a:ext cx="213360" cy="137160"/>
          </a:xfrm>
          <a:prstGeom prst="rect">
            <a:avLst/>
          </a:prstGeom>
          <a:noFill/>
          <a:ln>
            <a:solidFill>
              <a:srgbClr val="1A1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4" idx="0"/>
            <a:endCxn id="6" idx="2"/>
          </p:cNvCxnSpPr>
          <p:nvPr/>
        </p:nvCxnSpPr>
        <p:spPr>
          <a:xfrm flipV="1">
            <a:off x="4402243" y="4114800"/>
            <a:ext cx="2470997" cy="1501140"/>
          </a:xfrm>
          <a:prstGeom prst="straightConnector1">
            <a:avLst/>
          </a:prstGeom>
          <a:ln>
            <a:solidFill>
              <a:srgbClr val="1A10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447626" y="3162299"/>
            <a:ext cx="2671234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39606" y="3162299"/>
            <a:ext cx="3208020" cy="1384995"/>
          </a:xfrm>
          <a:prstGeom prst="rect">
            <a:avLst/>
          </a:prstGeom>
          <a:solidFill>
            <a:schemeClr val="bg1"/>
          </a:solidFill>
          <a:ln>
            <a:solidFill>
              <a:srgbClr val="1A1019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◎ </a:t>
            </a:r>
            <a:r>
              <a:rPr lang="ko-KR" altLang="en-US" sz="1200" b="1" dirty="0"/>
              <a:t>예약 정보 삭제</a:t>
            </a:r>
            <a:endParaRPr lang="en-US" altLang="ko-KR" sz="1200" b="1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원하는 예약정보를 선택한다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삭제버튼이 </a:t>
            </a:r>
            <a:r>
              <a:rPr lang="ko-KR" altLang="en-US" sz="1200" b="1" dirty="0"/>
              <a:t>활성화</a:t>
            </a:r>
            <a:r>
              <a:rPr lang="ko-KR" altLang="en-US" sz="1200" dirty="0"/>
              <a:t>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삭제버튼을 누르면 삭제 완료라는 창이 나타난다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</a:t>
            </a:r>
            <a:r>
              <a:rPr lang="ko-KR" altLang="en-US" sz="1200" b="1" dirty="0"/>
              <a:t>예약정보 테이블에서 선택한 예약정보 데이터가 삭제된다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  <p:pic>
        <p:nvPicPr>
          <p:cNvPr id="6147" name="Picture 3" descr="C:\Users\alfo9\Desktop\중요합니다\6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78" y="3367944"/>
            <a:ext cx="2082482" cy="97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960178" y="3367944"/>
            <a:ext cx="2082482" cy="973701"/>
          </a:xfrm>
          <a:prstGeom prst="rect">
            <a:avLst/>
          </a:prstGeom>
          <a:noFill/>
          <a:ln>
            <a:solidFill>
              <a:srgbClr val="1A1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3558540" y="3756660"/>
            <a:ext cx="297180" cy="220980"/>
          </a:xfrm>
          <a:prstGeom prst="rightArrow">
            <a:avLst/>
          </a:prstGeom>
          <a:solidFill>
            <a:schemeClr val="tx1"/>
          </a:solidFill>
          <a:ln>
            <a:solidFill>
              <a:srgbClr val="1A1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alfo9\Desktop\중요합니다\7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6" y="1117764"/>
            <a:ext cx="4818539" cy="15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058145" y="1402080"/>
            <a:ext cx="310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데이터가 삭제된 것 을 </a:t>
            </a:r>
            <a:endParaRPr lang="en-US" altLang="ko-KR" dirty="0"/>
          </a:p>
          <a:p>
            <a:r>
              <a:rPr lang="ko-KR" altLang="en-US" dirty="0"/>
              <a:t>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위쪽 화살표 19"/>
          <p:cNvSpPr/>
          <p:nvPr/>
        </p:nvSpPr>
        <p:spPr>
          <a:xfrm>
            <a:off x="4859443" y="2781299"/>
            <a:ext cx="345017" cy="44196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510709" y="5524500"/>
            <a:ext cx="36343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6979920" y="3867150"/>
            <a:ext cx="36343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64880" y="1553795"/>
            <a:ext cx="36343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82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탭  초기 화면</a:t>
            </a:r>
          </a:p>
        </p:txBody>
      </p:sp>
      <p:pic>
        <p:nvPicPr>
          <p:cNvPr id="7170" name="Picture 2" descr="C:\Users\alfo9\Desktop\중요합니다\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" y="1195045"/>
            <a:ext cx="8465820" cy="461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85260" y="5437107"/>
            <a:ext cx="4724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 </a:t>
            </a:r>
            <a:r>
              <a:rPr lang="ko-KR" altLang="en-US" dirty="0"/>
              <a:t>메인 시스템 탭 메인 시스템 탭의 초기화면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866900" y="1402080"/>
            <a:ext cx="411480" cy="129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145865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탭 예약현황 테이블 설명 </a:t>
            </a:r>
          </a:p>
        </p:txBody>
      </p:sp>
      <p:pic>
        <p:nvPicPr>
          <p:cNvPr id="7170" name="Picture 2" descr="C:\Users\alfo9\Desktop\중요합니다\7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1179806"/>
            <a:ext cx="8465820" cy="461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" y="2910840"/>
            <a:ext cx="681990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◎ </a:t>
            </a:r>
            <a:r>
              <a:rPr lang="ko-KR" altLang="en-US" sz="1200" dirty="0"/>
              <a:t>예약 정보 테이블</a:t>
            </a:r>
            <a:endParaRPr lang="en-US" altLang="ko-KR" sz="1200" dirty="0"/>
          </a:p>
          <a:p>
            <a:r>
              <a:rPr lang="en-US" altLang="ko-KR" sz="1200" dirty="0"/>
              <a:t>-</a:t>
            </a:r>
            <a:r>
              <a:rPr lang="ko-KR" altLang="en-US" sz="1200" dirty="0"/>
              <a:t>예약관리 탭에서 등록되어 있고</a:t>
            </a:r>
            <a:endParaRPr lang="en-US" altLang="ko-KR" sz="1200" dirty="0"/>
          </a:p>
          <a:p>
            <a:r>
              <a:rPr lang="ko-KR" altLang="en-US" sz="1200" b="1" dirty="0"/>
              <a:t> 예약상태가 대기인 예약 정보만 </a:t>
            </a:r>
            <a:endParaRPr lang="en-US" altLang="ko-KR" sz="1200" b="1" dirty="0"/>
          </a:p>
          <a:p>
            <a:r>
              <a:rPr lang="ko-KR" altLang="en-US" sz="1200" b="1" dirty="0"/>
              <a:t>나타내는 테이블 이다</a:t>
            </a:r>
            <a:r>
              <a:rPr lang="en-US" altLang="ko-KR" sz="1200" b="1" dirty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27660" y="1775459"/>
            <a:ext cx="6819900" cy="1966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3676" y="4107597"/>
            <a:ext cx="8546148" cy="26689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 descr="C:\Users\alfo9\Desktop\중요합니다\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" y="4351020"/>
            <a:ext cx="8309769" cy="211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27660" y="4907280"/>
            <a:ext cx="8309769" cy="83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위쪽 화살표 9"/>
          <p:cNvSpPr/>
          <p:nvPr/>
        </p:nvSpPr>
        <p:spPr>
          <a:xfrm>
            <a:off x="3672840" y="3139440"/>
            <a:ext cx="1524000" cy="7239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8620" y="3326338"/>
            <a:ext cx="2301240" cy="354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22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Users\alfo9\Desktop\중요합니다\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8" y="1082040"/>
            <a:ext cx="7738128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7144" y="139699"/>
            <a:ext cx="69438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탭 상품추가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이름 </a:t>
            </a:r>
            <a:r>
              <a:rPr lang="en-US" altLang="ko-KR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TextField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설명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6220" y="4587875"/>
            <a:ext cx="7667616" cy="2079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1432" y="1477297"/>
            <a:ext cx="7151388" cy="1120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5708" y="2606574"/>
            <a:ext cx="7738128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prstClr val="black"/>
                </a:solidFill>
              </a:rPr>
              <a:t>◎ </a:t>
            </a:r>
            <a:r>
              <a:rPr lang="ko-KR" altLang="en-US" sz="1200" dirty="0"/>
              <a:t>결제 할 회원의 예약 정보를 클릭 후 선택버튼이 활성화된다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>
                <a:solidFill>
                  <a:prstClr val="black"/>
                </a:solidFill>
              </a:rPr>
              <a:t>◎ </a:t>
            </a:r>
            <a:r>
              <a:rPr lang="ko-KR" altLang="en-US" sz="1200" dirty="0"/>
              <a:t>선택버튼 누를 시  하단 변경사항 확인</a:t>
            </a:r>
            <a:r>
              <a:rPr lang="en-US" altLang="ko-KR" sz="1200" dirty="0"/>
              <a:t>.</a:t>
            </a:r>
          </a:p>
        </p:txBody>
      </p:sp>
      <p:pic>
        <p:nvPicPr>
          <p:cNvPr id="9222" name="Picture 6" descr="C:\Users\alfo9\Desktop\중요합니다\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" y="3330397"/>
            <a:ext cx="7667616" cy="125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6220" y="3330397"/>
            <a:ext cx="2392680" cy="906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705100" y="3444240"/>
            <a:ext cx="151638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33400" y="1943100"/>
            <a:ext cx="38862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36220" y="4923155"/>
            <a:ext cx="766761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</a:t>
            </a:r>
            <a:r>
              <a:rPr lang="ko-KR" altLang="en-US" dirty="0"/>
              <a:t>서비스 정보 </a:t>
            </a:r>
            <a:r>
              <a:rPr lang="en-US" altLang="ko-KR" dirty="0"/>
              <a:t>(</a:t>
            </a:r>
            <a:r>
              <a:rPr lang="ko-KR" altLang="en-US" dirty="0"/>
              <a:t>상품 테이블</a:t>
            </a:r>
            <a:r>
              <a:rPr lang="en-US" altLang="ko-KR" dirty="0"/>
              <a:t>) </a:t>
            </a:r>
            <a:r>
              <a:rPr lang="ko-KR" altLang="en-US" dirty="0"/>
              <a:t>활성화</a:t>
            </a:r>
            <a:endParaRPr lang="en-US" altLang="ko-KR" dirty="0"/>
          </a:p>
          <a:p>
            <a:pPr algn="ctr"/>
            <a:r>
              <a:rPr lang="en-US" altLang="ko-KR" dirty="0"/>
              <a:t>2.</a:t>
            </a:r>
            <a:r>
              <a:rPr lang="ko-KR" altLang="en-US" dirty="0"/>
              <a:t>상품 추가</a:t>
            </a:r>
            <a:r>
              <a:rPr lang="en-US" altLang="ko-KR" dirty="0"/>
              <a:t>x , </a:t>
            </a:r>
            <a:r>
              <a:rPr lang="ko-KR" altLang="en-US" dirty="0"/>
              <a:t>상품추가 버튼 활성화</a:t>
            </a:r>
            <a:endParaRPr lang="en-US" altLang="ko-KR" dirty="0"/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r>
              <a:rPr lang="en-US" altLang="ko-KR" dirty="0"/>
              <a:t>.</a:t>
            </a:r>
            <a:r>
              <a:rPr lang="ko-KR" altLang="en-US" dirty="0"/>
              <a:t>결제할 회원 이름 데이터 자동으로 </a:t>
            </a:r>
            <a:r>
              <a:rPr lang="en-US" altLang="ko-KR" dirty="0"/>
              <a:t>TEXT FIELD </a:t>
            </a:r>
            <a:r>
              <a:rPr lang="ko-KR" altLang="en-US" dirty="0"/>
              <a:t>에 설정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4.</a:t>
            </a:r>
            <a:r>
              <a:rPr lang="ko-KR" altLang="en-US" dirty="0"/>
              <a:t>초기화 버튼 활성화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236220" y="4236720"/>
            <a:ext cx="868680" cy="2133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896100" y="4450080"/>
            <a:ext cx="358140" cy="137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5740" y="2941715"/>
            <a:ext cx="426720" cy="3842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7200" y="4458095"/>
            <a:ext cx="426720" cy="3842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221480" y="3389268"/>
            <a:ext cx="426720" cy="38426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254240" y="4326845"/>
            <a:ext cx="426720" cy="3842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86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47782" y="1158433"/>
            <a:ext cx="8699500" cy="5405827"/>
            <a:chOff x="441082" y="902833"/>
            <a:chExt cx="7360380" cy="4412150"/>
          </a:xfrm>
        </p:grpSpPr>
        <p:grpSp>
          <p:nvGrpSpPr>
            <p:cNvPr id="6" name="그룹 5"/>
            <p:cNvGrpSpPr/>
            <p:nvPr/>
          </p:nvGrpSpPr>
          <p:grpSpPr>
            <a:xfrm>
              <a:off x="441082" y="910570"/>
              <a:ext cx="1385380" cy="2157111"/>
              <a:chOff x="441082" y="910570"/>
              <a:chExt cx="1385380" cy="2157111"/>
            </a:xfrm>
          </p:grpSpPr>
          <p:sp>
            <p:nvSpPr>
              <p:cNvPr id="39" name="Freeform 37"/>
              <p:cNvSpPr>
                <a:spLocks/>
              </p:cNvSpPr>
              <p:nvPr/>
            </p:nvSpPr>
            <p:spPr bwMode="auto">
              <a:xfrm>
                <a:off x="441082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5/23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5" name="자유형 64"/>
              <p:cNvSpPr>
                <a:spLocks/>
              </p:cNvSpPr>
              <p:nvPr/>
            </p:nvSpPr>
            <p:spPr bwMode="auto">
              <a:xfrm>
                <a:off x="441082" y="1408807"/>
                <a:ext cx="1385380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DATEPICKER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설정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예약테이블 데이터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1978862" y="910570"/>
              <a:ext cx="1385380" cy="2157111"/>
              <a:chOff x="441082" y="910570"/>
              <a:chExt cx="1385380" cy="2157111"/>
            </a:xfrm>
          </p:grpSpPr>
          <p:sp>
            <p:nvSpPr>
              <p:cNvPr id="88" name="Freeform 37"/>
              <p:cNvSpPr>
                <a:spLocks/>
              </p:cNvSpPr>
              <p:nvPr/>
            </p:nvSpPr>
            <p:spPr bwMode="auto">
              <a:xfrm>
                <a:off x="441082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5/24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9" name="자유형 88"/>
              <p:cNvSpPr>
                <a:spLocks/>
              </p:cNvSpPr>
              <p:nvPr/>
            </p:nvSpPr>
            <p:spPr bwMode="auto">
              <a:xfrm>
                <a:off x="441082" y="1408807"/>
                <a:ext cx="1385380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추가상품 수정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추가상품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3483094" y="902833"/>
              <a:ext cx="1385380" cy="2157111"/>
              <a:chOff x="441082" y="910570"/>
              <a:chExt cx="1385380" cy="2157111"/>
            </a:xfrm>
          </p:grpSpPr>
          <p:sp>
            <p:nvSpPr>
              <p:cNvPr id="91" name="Freeform 37"/>
              <p:cNvSpPr>
                <a:spLocks/>
              </p:cNvSpPr>
              <p:nvPr/>
            </p:nvSpPr>
            <p:spPr bwMode="auto">
              <a:xfrm>
                <a:off x="441082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5/25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2" name="자유형 91"/>
              <p:cNvSpPr>
                <a:spLocks/>
              </p:cNvSpPr>
              <p:nvPr/>
            </p:nvSpPr>
            <p:spPr bwMode="auto">
              <a:xfrm>
                <a:off x="441082" y="1408807"/>
                <a:ext cx="1385380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등록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추가상품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회원 이름 불러오는 </a:t>
                </a:r>
                <a:r>
                  <a:rPr lang="en-US" altLang="ko-KR" sz="105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TextField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설정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</a:p>
            </p:txBody>
          </p:sp>
        </p:grpSp>
        <p:grpSp>
          <p:nvGrpSpPr>
            <p:cNvPr id="93" name="그룹 92"/>
            <p:cNvGrpSpPr/>
            <p:nvPr/>
          </p:nvGrpSpPr>
          <p:grpSpPr>
            <a:xfrm>
              <a:off x="4961748" y="902833"/>
              <a:ext cx="1385380" cy="2157111"/>
              <a:chOff x="432756" y="910570"/>
              <a:chExt cx="1385380" cy="2157111"/>
            </a:xfrm>
          </p:grpSpPr>
          <p:sp>
            <p:nvSpPr>
              <p:cNvPr id="94" name="Freeform 37"/>
              <p:cNvSpPr>
                <a:spLocks/>
              </p:cNvSpPr>
              <p:nvPr/>
            </p:nvSpPr>
            <p:spPr bwMode="auto">
              <a:xfrm>
                <a:off x="432756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5/26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95" name="자유형 94"/>
              <p:cNvSpPr>
                <a:spLocks/>
              </p:cNvSpPr>
              <p:nvPr/>
            </p:nvSpPr>
            <p:spPr bwMode="auto">
              <a:xfrm>
                <a:off x="441082" y="1408807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삭제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초기화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예약정보 선택버튼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6416082" y="902833"/>
              <a:ext cx="1385380" cy="2157111"/>
              <a:chOff x="432756" y="910570"/>
              <a:chExt cx="1385380" cy="2157111"/>
            </a:xfrm>
          </p:grpSpPr>
          <p:sp>
            <p:nvSpPr>
              <p:cNvPr id="102" name="Freeform 37"/>
              <p:cNvSpPr>
                <a:spLocks/>
              </p:cNvSpPr>
              <p:nvPr/>
            </p:nvSpPr>
            <p:spPr bwMode="auto">
              <a:xfrm>
                <a:off x="432756" y="910570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5/27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3" name="자유형 102"/>
              <p:cNvSpPr>
                <a:spLocks/>
              </p:cNvSpPr>
              <p:nvPr/>
            </p:nvSpPr>
            <p:spPr bwMode="auto">
              <a:xfrm>
                <a:off x="441082" y="1408807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예약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초기화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04" name="그룹 103"/>
            <p:cNvGrpSpPr/>
            <p:nvPr/>
          </p:nvGrpSpPr>
          <p:grpSpPr>
            <a:xfrm>
              <a:off x="1978861" y="3153268"/>
              <a:ext cx="1385381" cy="2161714"/>
              <a:chOff x="1970535" y="851494"/>
              <a:chExt cx="1385381" cy="2161714"/>
            </a:xfrm>
          </p:grpSpPr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1970535" y="851494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5/28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6" name="자유형 105"/>
              <p:cNvSpPr>
                <a:spLocks/>
              </p:cNvSpPr>
              <p:nvPr/>
            </p:nvSpPr>
            <p:spPr bwMode="auto">
              <a:xfrm>
                <a:off x="1978862" y="1354334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결제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초기화 버튼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3483094" y="3166669"/>
              <a:ext cx="1385380" cy="2148314"/>
              <a:chOff x="1936988" y="864895"/>
              <a:chExt cx="1385380" cy="2148314"/>
            </a:xfrm>
          </p:grpSpPr>
          <p:sp>
            <p:nvSpPr>
              <p:cNvPr id="109" name="Freeform 37"/>
              <p:cNvSpPr>
                <a:spLocks/>
              </p:cNvSpPr>
              <p:nvPr/>
            </p:nvSpPr>
            <p:spPr bwMode="auto">
              <a:xfrm>
                <a:off x="1936988" y="864895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5/29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0" name="자유형 109"/>
              <p:cNvSpPr>
                <a:spLocks/>
              </p:cNvSpPr>
              <p:nvPr/>
            </p:nvSpPr>
            <p:spPr bwMode="auto">
              <a:xfrm>
                <a:off x="1945314" y="1354335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05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콤보박스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데이터설정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Model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11" name="그룹 110"/>
            <p:cNvGrpSpPr/>
            <p:nvPr/>
          </p:nvGrpSpPr>
          <p:grpSpPr>
            <a:xfrm>
              <a:off x="4970074" y="3166669"/>
              <a:ext cx="1385380" cy="2148312"/>
              <a:chOff x="1919736" y="864895"/>
              <a:chExt cx="1385380" cy="2148312"/>
            </a:xfrm>
          </p:grpSpPr>
          <p:sp>
            <p:nvSpPr>
              <p:cNvPr id="112" name="Freeform 37"/>
              <p:cNvSpPr>
                <a:spLocks/>
              </p:cNvSpPr>
              <p:nvPr/>
            </p:nvSpPr>
            <p:spPr bwMode="auto">
              <a:xfrm>
                <a:off x="1919736" y="864895"/>
                <a:ext cx="1385380" cy="489438"/>
              </a:xfrm>
              <a:custGeom>
                <a:avLst/>
                <a:gdLst>
                  <a:gd name="T0" fmla="*/ 744 w 777"/>
                  <a:gd name="T1" fmla="*/ 0 h 141"/>
                  <a:gd name="T2" fmla="*/ 32 w 777"/>
                  <a:gd name="T3" fmla="*/ 0 h 141"/>
                  <a:gd name="T4" fmla="*/ 0 w 777"/>
                  <a:gd name="T5" fmla="*/ 33 h 141"/>
                  <a:gd name="T6" fmla="*/ 0 w 777"/>
                  <a:gd name="T7" fmla="*/ 141 h 141"/>
                  <a:gd name="T8" fmla="*/ 777 w 777"/>
                  <a:gd name="T9" fmla="*/ 141 h 141"/>
                  <a:gd name="T10" fmla="*/ 777 w 777"/>
                  <a:gd name="T11" fmla="*/ 33 h 141"/>
                  <a:gd name="T12" fmla="*/ 744 w 777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7" h="141">
                    <a:moveTo>
                      <a:pt x="744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777" y="141"/>
                      <a:pt x="777" y="141"/>
                      <a:pt x="777" y="141"/>
                    </a:cubicBezTo>
                    <a:cubicBezTo>
                      <a:pt x="777" y="33"/>
                      <a:pt x="777" y="33"/>
                      <a:pt x="777" y="33"/>
                    </a:cubicBezTo>
                    <a:cubicBezTo>
                      <a:pt x="777" y="15"/>
                      <a:pt x="762" y="0"/>
                      <a:pt x="744" y="0"/>
                    </a:cubicBezTo>
                    <a:close/>
                  </a:path>
                </a:pathLst>
              </a:custGeom>
              <a:solidFill>
                <a:srgbClr val="CE712C"/>
              </a:solidFill>
              <a:ln>
                <a:solidFill>
                  <a:srgbClr val="CE71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704" b="1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5/30</a:t>
                </a:r>
                <a:endParaRPr lang="ko-KR" altLang="en-US" sz="1704" b="1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13" name="자유형 112"/>
              <p:cNvSpPr>
                <a:spLocks/>
              </p:cNvSpPr>
              <p:nvPr/>
            </p:nvSpPr>
            <p:spPr bwMode="auto">
              <a:xfrm>
                <a:off x="1919736" y="1354333"/>
                <a:ext cx="1377054" cy="1658874"/>
              </a:xfrm>
              <a:custGeom>
                <a:avLst/>
                <a:gdLst>
                  <a:gd name="connsiteX0" fmla="*/ 0 w 2924175"/>
                  <a:gd name="connsiteY0" fmla="*/ 0 h 2053951"/>
                  <a:gd name="connsiteX1" fmla="*/ 2924175 w 2924175"/>
                  <a:gd name="connsiteY1" fmla="*/ 0 h 2053951"/>
                  <a:gd name="connsiteX2" fmla="*/ 2924175 w 2924175"/>
                  <a:gd name="connsiteY2" fmla="*/ 1932927 h 2053951"/>
                  <a:gd name="connsiteX3" fmla="*/ 2799982 w 2924175"/>
                  <a:gd name="connsiteY3" fmla="*/ 2053499 h 2053951"/>
                  <a:gd name="connsiteX4" fmla="*/ 1610743 w 2924175"/>
                  <a:gd name="connsiteY4" fmla="*/ 2053499 h 2053951"/>
                  <a:gd name="connsiteX5" fmla="*/ 1610098 w 2924175"/>
                  <a:gd name="connsiteY5" fmla="*/ 2053951 h 2053951"/>
                  <a:gd name="connsiteX6" fmla="*/ 1310314 w 2924175"/>
                  <a:gd name="connsiteY6" fmla="*/ 2053951 h 2053951"/>
                  <a:gd name="connsiteX7" fmla="*/ 1309669 w 2924175"/>
                  <a:gd name="connsiteY7" fmla="*/ 2053499 h 2053951"/>
                  <a:gd name="connsiteX8" fmla="*/ 120430 w 2924175"/>
                  <a:gd name="connsiteY8" fmla="*/ 2053499 h 2053951"/>
                  <a:gd name="connsiteX9" fmla="*/ 0 w 2924175"/>
                  <a:gd name="connsiteY9" fmla="*/ 1932927 h 2053951"/>
                  <a:gd name="connsiteX10" fmla="*/ 0 w 2924175"/>
                  <a:gd name="connsiteY10" fmla="*/ 0 h 2053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24175" h="2053951">
                    <a:moveTo>
                      <a:pt x="0" y="0"/>
                    </a:moveTo>
                    <a:lnTo>
                      <a:pt x="2924175" y="0"/>
                    </a:lnTo>
                    <a:cubicBezTo>
                      <a:pt x="2924175" y="0"/>
                      <a:pt x="2924175" y="0"/>
                      <a:pt x="2924175" y="1932927"/>
                    </a:cubicBezTo>
                    <a:cubicBezTo>
                      <a:pt x="2924175" y="2000749"/>
                      <a:pt x="2867724" y="2053499"/>
                      <a:pt x="2799982" y="2053499"/>
                    </a:cubicBezTo>
                    <a:cubicBezTo>
                      <a:pt x="2799982" y="2053499"/>
                      <a:pt x="2799982" y="2053499"/>
                      <a:pt x="1610743" y="2053499"/>
                    </a:cubicBezTo>
                    <a:lnTo>
                      <a:pt x="1610098" y="2053951"/>
                    </a:lnTo>
                    <a:lnTo>
                      <a:pt x="1310314" y="2053951"/>
                    </a:lnTo>
                    <a:lnTo>
                      <a:pt x="1309669" y="2053499"/>
                    </a:lnTo>
                    <a:cubicBezTo>
                      <a:pt x="1309669" y="2053499"/>
                      <a:pt x="1309669" y="2053499"/>
                      <a:pt x="120430" y="2053499"/>
                    </a:cubicBezTo>
                    <a:cubicBezTo>
                      <a:pt x="52688" y="2053499"/>
                      <a:pt x="0" y="2000749"/>
                      <a:pt x="0" y="1932927"/>
                    </a:cubicBezTo>
                    <a:cubicBezTo>
                      <a:pt x="0" y="1932927"/>
                      <a:pt x="0" y="1932927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CE712C"/>
                </a:solidFill>
                <a:round/>
                <a:headEnd/>
                <a:tailEnd/>
              </a:ln>
            </p:spPr>
            <p:txBody>
              <a:bodyPr vert="horz" wrap="square" lIns="199385" tIns="0" rIns="199385" bIns="422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▶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Controller</a:t>
                </a: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-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매출</a:t>
                </a:r>
                <a:endParaRPr lang="en-US" altLang="ko-KR" sz="105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</a:t>
                </a:r>
                <a:r>
                  <a:rPr lang="ko-KR" altLang="en-US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검색버튼 설정</a:t>
                </a:r>
                <a:r>
                  <a:rPr lang="en-US" altLang="ko-KR" sz="105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srgbClr val="3E3D43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787541" y="171390"/>
            <a:ext cx="2801057" cy="830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개발일정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개발기간</a:t>
            </a:r>
          </a:p>
        </p:txBody>
      </p:sp>
    </p:spTree>
    <p:extLst>
      <p:ext uri="{BB962C8B-B14F-4D97-AF65-F5344CB8AC3E}">
        <p14:creationId xmlns:p14="http://schemas.microsoft.com/office/powerpoint/2010/main" val="2435196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642" y="1093707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</a:t>
            </a:r>
            <a:r>
              <a:rPr lang="en-US" altLang="ko-KR" dirty="0"/>
              <a:t> </a:t>
            </a:r>
            <a:r>
              <a:rPr lang="ko-KR" altLang="en-US" dirty="0"/>
              <a:t>상품추가 </a:t>
            </a: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</a:p>
        </p:txBody>
      </p:sp>
      <p:pic>
        <p:nvPicPr>
          <p:cNvPr id="10243" name="Picture 3" descr="C:\Users\alfo9\Desktop\중요합니다\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1" y="1463039"/>
            <a:ext cx="8767239" cy="14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8642" y="2484120"/>
            <a:ext cx="1071038" cy="19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94660" y="1562100"/>
            <a:ext cx="4084320" cy="11963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147560" y="1562100"/>
            <a:ext cx="1706880" cy="129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249680" y="2423160"/>
            <a:ext cx="381000" cy="3124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846320" y="1251703"/>
            <a:ext cx="381000" cy="3124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871460" y="1245870"/>
            <a:ext cx="381000" cy="3124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8642" y="2918709"/>
            <a:ext cx="867579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◎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/>
              <a:t>1.</a:t>
            </a:r>
            <a:r>
              <a:rPr lang="ko-KR" altLang="en-US" sz="1400" dirty="0"/>
              <a:t>상품추가</a:t>
            </a:r>
            <a:r>
              <a:rPr lang="en-US" altLang="ko-KR" sz="1400" dirty="0"/>
              <a:t>x , </a:t>
            </a:r>
            <a:r>
              <a:rPr lang="ko-KR" altLang="en-US" sz="1400" dirty="0"/>
              <a:t>상품 추가</a:t>
            </a:r>
            <a:r>
              <a:rPr lang="en-US" altLang="ko-KR" sz="1400" dirty="0"/>
              <a:t> </a:t>
            </a:r>
            <a:r>
              <a:rPr lang="ko-KR" altLang="en-US" sz="1400" dirty="0"/>
              <a:t>버튼 비활성화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prstClr val="black"/>
                </a:solidFill>
              </a:rPr>
              <a:t>◎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/>
              <a:t>2.</a:t>
            </a:r>
            <a:r>
              <a:rPr lang="ko-KR" altLang="en-US" sz="1400" dirty="0"/>
              <a:t>예약했던 시술</a:t>
            </a:r>
            <a:r>
              <a:rPr lang="en-US" altLang="ko-KR" sz="1400" dirty="0"/>
              <a:t>,</a:t>
            </a:r>
            <a:r>
              <a:rPr lang="ko-KR" altLang="en-US" sz="1400" dirty="0"/>
              <a:t>시술총액 데이터 불러와서 나타낸다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prstClr val="black"/>
                </a:solidFill>
              </a:rPr>
              <a:t>◎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/>
              <a:t>3-1.</a:t>
            </a:r>
            <a:r>
              <a:rPr lang="ko-KR" altLang="en-US" sz="1400" dirty="0"/>
              <a:t>상품총액 에 시술총액 값 데이터 불러와 설정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prstClr val="black"/>
                </a:solidFill>
              </a:rPr>
              <a:t>◎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/>
              <a:t>3-2.</a:t>
            </a:r>
            <a:r>
              <a:rPr lang="ko-KR" altLang="en-US" sz="1400" dirty="0"/>
              <a:t>정액 권 등급 에 예약한 회원 정액 권 등급 </a:t>
            </a:r>
            <a:endParaRPr lang="en-US" altLang="ko-KR" sz="1400" dirty="0"/>
          </a:p>
          <a:p>
            <a:r>
              <a:rPr lang="ko-KR" altLang="en-US" sz="1400" dirty="0"/>
              <a:t>데이터 불러와 설정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prstClr val="black"/>
                </a:solidFill>
              </a:rPr>
              <a:t>◎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/>
              <a:t>3-3.</a:t>
            </a:r>
            <a:r>
              <a:rPr lang="ko-KR" altLang="en-US" sz="1400" dirty="0"/>
              <a:t>할인율에 정액 권 등급에 따른 할인율 </a:t>
            </a:r>
            <a:endParaRPr lang="en-US" altLang="ko-KR" sz="1400" dirty="0"/>
          </a:p>
          <a:p>
            <a:r>
              <a:rPr lang="ko-KR" altLang="en-US" sz="1400" dirty="0"/>
              <a:t>데이터 정보 불러와 설정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>
                <a:solidFill>
                  <a:prstClr val="black"/>
                </a:solidFill>
              </a:rPr>
              <a:t>◎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/>
              <a:t>3-4.</a:t>
            </a:r>
            <a:r>
              <a:rPr lang="ko-KR" altLang="en-US" sz="1400" dirty="0"/>
              <a:t>결제금액에 시술총액</a:t>
            </a:r>
            <a:r>
              <a:rPr lang="en-US" altLang="ko-KR" sz="1400" dirty="0"/>
              <a:t>-</a:t>
            </a:r>
            <a:r>
              <a:rPr lang="ko-KR" altLang="en-US" sz="1400" dirty="0"/>
              <a:t>할인가격</a:t>
            </a:r>
            <a:r>
              <a:rPr lang="en-US" altLang="ko-KR" sz="1400" dirty="0"/>
              <a:t> </a:t>
            </a:r>
            <a:r>
              <a:rPr lang="ko-KR" altLang="en-US" sz="1400" dirty="0"/>
              <a:t>금액 </a:t>
            </a:r>
            <a:endParaRPr lang="en-US" altLang="ko-KR" sz="1400" dirty="0"/>
          </a:p>
          <a:p>
            <a:r>
              <a:rPr lang="ko-KR" altLang="en-US" sz="1400" dirty="0"/>
              <a:t>데이터 정보 불러와 설정</a:t>
            </a:r>
            <a:endParaRPr lang="en-US" altLang="ko-KR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737144" y="139699"/>
            <a:ext cx="71343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탭 예약정보 선택 후 상품추가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시 </a:t>
            </a:r>
          </a:p>
        </p:txBody>
      </p:sp>
    </p:spTree>
    <p:extLst>
      <p:ext uri="{BB962C8B-B14F-4D97-AF65-F5344CB8AC3E}">
        <p14:creationId xmlns:p14="http://schemas.microsoft.com/office/powerpoint/2010/main" val="4186272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642" y="1093707"/>
            <a:ext cx="48463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</a:t>
            </a:r>
            <a:r>
              <a:rPr lang="en-US" altLang="ko-KR" dirty="0"/>
              <a:t> </a:t>
            </a:r>
            <a:r>
              <a:rPr lang="ko-KR" altLang="en-US" dirty="0"/>
              <a:t>상품추가 </a:t>
            </a:r>
            <a:r>
              <a:rPr lang="en-US" altLang="ko-KR" dirty="0"/>
              <a:t>x </a:t>
            </a:r>
            <a:r>
              <a:rPr lang="ko-KR" altLang="en-US" dirty="0"/>
              <a:t>버튼 클릭 시</a:t>
            </a:r>
          </a:p>
        </p:txBody>
      </p:sp>
      <p:pic>
        <p:nvPicPr>
          <p:cNvPr id="10243" name="Picture 3" descr="C:\Users\alfo9\Desktop\중요합니다\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1" y="1463039"/>
            <a:ext cx="8767239" cy="14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8642" y="2484120"/>
            <a:ext cx="1071038" cy="19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994660" y="1562100"/>
            <a:ext cx="4084320" cy="11963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147560" y="1562100"/>
            <a:ext cx="1706880" cy="1295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1249680" y="2423160"/>
            <a:ext cx="381000" cy="3124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846320" y="1251703"/>
            <a:ext cx="381000" cy="3124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871460" y="1245870"/>
            <a:ext cx="381000" cy="3124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4880" y="3108959"/>
            <a:ext cx="4191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#1.</a:t>
            </a:r>
            <a:r>
              <a:rPr lang="ko-KR" altLang="en-US" sz="1400" dirty="0"/>
              <a:t>상품추가</a:t>
            </a:r>
            <a:r>
              <a:rPr lang="en-US" altLang="ko-KR" sz="1400" dirty="0"/>
              <a:t>x , </a:t>
            </a:r>
            <a:r>
              <a:rPr lang="ko-KR" altLang="en-US" sz="1400" dirty="0"/>
              <a:t>상품 추가</a:t>
            </a:r>
            <a:r>
              <a:rPr lang="en-US" altLang="ko-KR" sz="1400" dirty="0"/>
              <a:t> </a:t>
            </a:r>
            <a:r>
              <a:rPr lang="ko-KR" altLang="en-US" sz="1400" dirty="0"/>
              <a:t>버튼 비활성화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#2.</a:t>
            </a:r>
            <a:r>
              <a:rPr lang="ko-KR" altLang="en-US" sz="1400" dirty="0"/>
              <a:t>예약했던 시술</a:t>
            </a:r>
            <a:r>
              <a:rPr lang="en-US" altLang="ko-KR" sz="1400" dirty="0"/>
              <a:t>,</a:t>
            </a:r>
            <a:r>
              <a:rPr lang="ko-KR" altLang="en-US" sz="1400" dirty="0"/>
              <a:t>시술총액 데이터 불러와서 나타낸다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#3-1.</a:t>
            </a:r>
            <a:r>
              <a:rPr lang="ko-KR" altLang="en-US" sz="1400" dirty="0"/>
              <a:t>상품총액 에 시술총액 값 데이터 불러와 설정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#3-2.</a:t>
            </a:r>
            <a:r>
              <a:rPr lang="ko-KR" altLang="en-US" sz="1400" dirty="0"/>
              <a:t>정액 권 등급 에 예약한 회원 정액 권 등급 </a:t>
            </a:r>
            <a:endParaRPr lang="en-US" altLang="ko-KR" sz="1400" dirty="0"/>
          </a:p>
          <a:p>
            <a:r>
              <a:rPr lang="ko-KR" altLang="en-US" sz="1400" dirty="0"/>
              <a:t>데이터 불러와 설정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#3-3.</a:t>
            </a:r>
            <a:r>
              <a:rPr lang="ko-KR" altLang="en-US" sz="1400" dirty="0"/>
              <a:t>할인율에 정액 권 등급에 따른 할인율 </a:t>
            </a:r>
            <a:endParaRPr lang="en-US" altLang="ko-KR" sz="1400" dirty="0"/>
          </a:p>
          <a:p>
            <a:r>
              <a:rPr lang="ko-KR" altLang="en-US" sz="1400" dirty="0"/>
              <a:t>데이터 정보 불러와 설정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#3-4.</a:t>
            </a:r>
            <a:r>
              <a:rPr lang="ko-KR" altLang="en-US" sz="1400" dirty="0"/>
              <a:t>결제금액에 시술총액</a:t>
            </a:r>
            <a:r>
              <a:rPr lang="en-US" altLang="ko-KR" sz="1400" dirty="0"/>
              <a:t>-</a:t>
            </a:r>
            <a:r>
              <a:rPr lang="ko-KR" altLang="en-US" sz="1400" dirty="0"/>
              <a:t>할인가격</a:t>
            </a:r>
            <a:r>
              <a:rPr lang="en-US" altLang="ko-KR" sz="1400" dirty="0"/>
              <a:t> </a:t>
            </a:r>
            <a:r>
              <a:rPr lang="ko-KR" altLang="en-US" sz="1400" dirty="0"/>
              <a:t>금액 </a:t>
            </a:r>
            <a:endParaRPr lang="en-US" altLang="ko-KR" sz="1400" dirty="0"/>
          </a:p>
          <a:p>
            <a:r>
              <a:rPr lang="ko-KR" altLang="en-US" sz="1400" dirty="0"/>
              <a:t>데이터 정보 불러와 설정</a:t>
            </a:r>
            <a:endParaRPr lang="en-US" altLang="ko-KR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4191049" y="1093707"/>
            <a:ext cx="4754831" cy="5570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183378" y="1093707"/>
            <a:ext cx="268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 </a:t>
            </a:r>
            <a:r>
              <a:rPr lang="en-US" altLang="ko-KR" dirty="0"/>
              <a:t>2,3</a:t>
            </a:r>
            <a:r>
              <a:rPr lang="ko-KR" altLang="en-US" dirty="0"/>
              <a:t>번 설정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78642" y="1463039"/>
            <a:ext cx="6275498" cy="5201359"/>
            <a:chOff x="178641" y="2918709"/>
            <a:chExt cx="4012407" cy="3786891"/>
          </a:xfrm>
        </p:grpSpPr>
        <p:pic>
          <p:nvPicPr>
            <p:cNvPr id="10244" name="Picture 4" descr="C:\Users\alfo9\Desktop\중요합니다\8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42" y="2918709"/>
              <a:ext cx="4012405" cy="2521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5" name="Picture 5" descr="C:\Users\alfo9\Desktop\중요합니다\8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42" y="5440680"/>
              <a:ext cx="4012406" cy="120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178641" y="2918709"/>
              <a:ext cx="4012406" cy="378689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상품추가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 </a:t>
            </a:r>
            <a:r>
              <a:rPr lang="ko-KR" alt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설명 </a:t>
            </a:r>
          </a:p>
        </p:txBody>
      </p:sp>
    </p:spTree>
    <p:extLst>
      <p:ext uri="{BB962C8B-B14F-4D97-AF65-F5344CB8AC3E}">
        <p14:creationId xmlns:p14="http://schemas.microsoft.com/office/powerpoint/2010/main" val="47020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642" y="1093707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 상품선택 후 상품 추가 버튼 클릭 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7144" y="139699"/>
            <a:ext cx="51759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탭 상품추가 버튼 </a:t>
            </a:r>
            <a:r>
              <a:rPr lang="ko-KR" alt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클릭시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설명  </a:t>
            </a:r>
          </a:p>
        </p:txBody>
      </p:sp>
      <p:pic>
        <p:nvPicPr>
          <p:cNvPr id="11268" name="Picture 4" descr="C:\Users\alfo9\Desktop\중요합니다\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2" y="1463039"/>
            <a:ext cx="8767238" cy="151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116" y="3004817"/>
            <a:ext cx="6659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 </a:t>
            </a:r>
            <a:r>
              <a:rPr lang="ko-KR" altLang="en-US" dirty="0"/>
              <a:t>예약 상품 정보 수정 완료 창 과 함께 기존 학생 </a:t>
            </a:r>
            <a:r>
              <a:rPr lang="ko-KR" altLang="en-US" dirty="0" err="1"/>
              <a:t>컷트</a:t>
            </a:r>
            <a:r>
              <a:rPr lang="ko-KR" altLang="en-US" dirty="0"/>
              <a:t> 밖에 없던 예약상품명이 하단 테이블과 같이 변합니다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prstClr val="black"/>
                </a:solidFill>
              </a:rPr>
              <a:t>◎ </a:t>
            </a:r>
            <a:r>
              <a:rPr lang="ko-KR" altLang="en-US" dirty="0"/>
              <a:t>상품명 이 추가되고 상품총액 도 자동으로 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269" name="Picture 5" descr="C:\Users\alfo9\Desktop\중요합니다\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2" y="2978802"/>
            <a:ext cx="2107474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alfo9\Desktop\중요합니다\8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2" y="3954162"/>
            <a:ext cx="8767238" cy="25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442460" y="2293620"/>
            <a:ext cx="193548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00500" y="4671060"/>
            <a:ext cx="202692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8642" y="5867400"/>
            <a:ext cx="242316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903220" y="5669280"/>
            <a:ext cx="374142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07580" y="5372100"/>
            <a:ext cx="998220" cy="205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341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642" y="1093707"/>
            <a:ext cx="649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 상품선택 후 상품추가 선택 버튼 클릭 시 ◎ </a:t>
            </a:r>
            <a:r>
              <a:rPr lang="ko-KR" altLang="en-US" dirty="0" err="1">
                <a:solidFill>
                  <a:prstClr val="black"/>
                </a:solidFill>
              </a:rPr>
              <a:t>메소드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추가 선택 버튼 </a:t>
            </a:r>
            <a:r>
              <a:rPr lang="ko-KR" alt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설명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8642" y="1463039"/>
            <a:ext cx="5140220" cy="5227320"/>
            <a:chOff x="178642" y="1463039"/>
            <a:chExt cx="5140220" cy="5227320"/>
          </a:xfrm>
        </p:grpSpPr>
        <p:pic>
          <p:nvPicPr>
            <p:cNvPr id="12290" name="Picture 2" descr="C:\Users\alfo9\Desktop\중요합니다\8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42" y="1463039"/>
              <a:ext cx="5140220" cy="2887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91" name="Picture 3" descr="C:\Users\alfo9\Desktop\중요합니다\87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642" y="4351018"/>
              <a:ext cx="5140220" cy="2339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/>
          <p:cNvSpPr/>
          <p:nvPr/>
        </p:nvSpPr>
        <p:spPr>
          <a:xfrm>
            <a:off x="178642" y="1463039"/>
            <a:ext cx="5140220" cy="5227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945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642" y="1093707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결제버튼 클릭 시</a:t>
            </a:r>
            <a:r>
              <a:rPr lang="en-US" altLang="ko-KR" dirty="0">
                <a:solidFill>
                  <a:prstClr val="black"/>
                </a:solidFill>
              </a:rPr>
              <a:t>. </a:t>
            </a:r>
            <a:r>
              <a:rPr lang="ko-KR" altLang="en-US" dirty="0">
                <a:solidFill>
                  <a:prstClr val="black"/>
                </a:solidFill>
              </a:rPr>
              <a:t>결제완료 창 이 나타나며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과정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설명 </a:t>
            </a:r>
          </a:p>
        </p:txBody>
      </p:sp>
      <p:pic>
        <p:nvPicPr>
          <p:cNvPr id="13315" name="Picture 3" descr="C:\Users\alfo9\Desktop\중요합니다\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42" y="1463039"/>
            <a:ext cx="7351974" cy="35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8642" y="2042160"/>
            <a:ext cx="6923198" cy="83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C:\Users\alfo9\Desktop\중요합니다\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1278373"/>
            <a:ext cx="34861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8642" y="4686300"/>
            <a:ext cx="6748573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542" y="5024985"/>
            <a:ext cx="735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 err="1"/>
              <a:t>메인시스템</a:t>
            </a:r>
            <a:r>
              <a:rPr lang="ko-KR" altLang="en-US" dirty="0"/>
              <a:t> 탭의 예약현황 에 있던 예약정보가 사라지며  금일매장현황 탭으로 결제일이 추가되어 데이터가 새롭게 등록됩니다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7850" y="1278373"/>
            <a:ext cx="3486150" cy="16859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838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642" y="1093707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결제버튼 클릭 시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버튼 클릭 시  설명 </a:t>
            </a:r>
          </a:p>
        </p:txBody>
      </p:sp>
      <p:pic>
        <p:nvPicPr>
          <p:cNvPr id="13315" name="Picture 3" descr="C:\Users\alfo9\Desktop\중요합니다\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42" y="1463039"/>
            <a:ext cx="7351974" cy="356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78642" y="2042160"/>
            <a:ext cx="6923198" cy="83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C:\Users\alfo9\Desktop\중요합니다\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40" y="1124186"/>
            <a:ext cx="34861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8642" y="4686300"/>
            <a:ext cx="6748573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 descr="C:\Users\alfo9\Desktop\중요합니다\9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1722120"/>
            <a:ext cx="7734280" cy="371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432560" y="1813560"/>
            <a:ext cx="37338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8620" y="4617720"/>
            <a:ext cx="7581900" cy="163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05840" y="5469337"/>
            <a:ext cx="7025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◎ </a:t>
            </a:r>
            <a:r>
              <a:rPr lang="ko-KR" altLang="en-US" sz="1200" dirty="0"/>
              <a:t>또한 예약관리 탭의 예약 정보 테이블에서  결제한 회원 예약정보의 예약상태가 </a:t>
            </a:r>
            <a:r>
              <a:rPr lang="ko-KR" altLang="en-US" sz="1200" b="1" dirty="0"/>
              <a:t>확정</a:t>
            </a:r>
            <a:r>
              <a:rPr lang="ko-KR" altLang="en-US" sz="1200" dirty="0"/>
              <a:t>으로 자동으로 수정되어있습니다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◎ </a:t>
            </a:r>
            <a:r>
              <a:rPr lang="ko-KR" altLang="en-US" sz="1200" dirty="0"/>
              <a:t>상품추가 버튼을  사용했을 시 </a:t>
            </a:r>
            <a:r>
              <a:rPr lang="ko-KR" altLang="en-US" sz="1200" b="1" dirty="0"/>
              <a:t>추가된 상품명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b="1" dirty="0"/>
              <a:t>상품총액  </a:t>
            </a:r>
            <a:r>
              <a:rPr lang="ko-KR" altLang="en-US" sz="1200" dirty="0" err="1"/>
              <a:t>컬럼</a:t>
            </a:r>
            <a:r>
              <a:rPr lang="ko-KR" altLang="en-US" sz="1200" dirty="0"/>
              <a:t> 에 는 </a:t>
            </a:r>
            <a:r>
              <a:rPr lang="ko-KR" altLang="en-US" sz="1200" b="1" dirty="0"/>
              <a:t>추가한 상품의 이름 과 추가한 상품 가격을 더한 상품 총액의 값 으로 자동 수정되어있습니다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924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737144" y="139699"/>
            <a:ext cx="636469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결제 화면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rgbClr val="FFC000">
                      <a:tint val="70000"/>
                      <a:satMod val="200000"/>
                    </a:srgbClr>
                  </a:gs>
                  <a:gs pos="40000">
                    <a:srgbClr val="FFC000">
                      <a:tint val="90000"/>
                      <a:satMod val="130000"/>
                    </a:srgbClr>
                  </a:gs>
                  <a:gs pos="50000">
                    <a:srgbClr val="FFC000">
                      <a:tint val="90000"/>
                      <a:satMod val="130000"/>
                    </a:srgbClr>
                  </a:gs>
                  <a:gs pos="68000">
                    <a:srgbClr val="FFC000">
                      <a:tint val="90000"/>
                      <a:satMod val="130000"/>
                    </a:srgbClr>
                  </a:gs>
                  <a:gs pos="100000">
                    <a:srgbClr val="FFC000">
                      <a:tint val="70000"/>
                      <a:satMod val="200000"/>
                    </a:srgbClr>
                  </a:gs>
                </a:gsLst>
                <a:lin ang="5400000"/>
              </a:gradFill>
              <a:effectLst>
                <a:outerShdw blurRad="88000" dist="50800" dir="5040000" algn="tl">
                  <a:srgbClr val="FFC000">
                    <a:tint val="80000"/>
                    <a:satMod val="250000"/>
                    <a:alpha val="45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결제 시 금일 매장현황 테이블 설명 </a:t>
            </a:r>
          </a:p>
        </p:txBody>
      </p:sp>
      <p:pic>
        <p:nvPicPr>
          <p:cNvPr id="15362" name="Picture 2" descr="C:\Users\alfo9\Desktop\중요합니다\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" y="1600200"/>
            <a:ext cx="8753475" cy="430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3840" y="4648200"/>
            <a:ext cx="8084820" cy="1150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701290" y="3596640"/>
            <a:ext cx="5737860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 </a:t>
            </a:r>
            <a:r>
              <a:rPr lang="ko-KR" altLang="en-US" dirty="0"/>
              <a:t>금일 매장 현황 테이블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금일 매장 테이블은 결제한 당일 날 이 아닌 결제 정보를 나타내지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330440" y="4785360"/>
            <a:ext cx="548640" cy="944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714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매출 확인 화면</a:t>
            </a: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확인 탭 설명 </a:t>
            </a:r>
          </a:p>
        </p:txBody>
      </p:sp>
      <p:pic>
        <p:nvPicPr>
          <p:cNvPr id="16386" name="Picture 2" descr="C:\Users\alfo9\Desktop\중요합니다\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1" y="1082040"/>
            <a:ext cx="8766232" cy="424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76791" y="1813560"/>
            <a:ext cx="8685269" cy="28651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427220" y="4837429"/>
            <a:ext cx="3076484" cy="97155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6791" y="5196840"/>
            <a:ext cx="3712936" cy="40011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</a:rPr>
              <a:t>◎ </a:t>
            </a:r>
            <a:r>
              <a:rPr lang="ko-KR" altLang="en-US" sz="1000" dirty="0"/>
              <a:t>매출확인 탭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매출확인 탭은 현재까지 결제한 모든 정보를 보여줍니다</a:t>
            </a:r>
            <a:r>
              <a:rPr lang="en-US" altLang="ko-KR" sz="10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71884" y="4892614"/>
            <a:ext cx="313182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</a:rPr>
              <a:t>◎ </a:t>
            </a:r>
            <a:r>
              <a:rPr lang="ko-KR" altLang="en-US" sz="1000" dirty="0"/>
              <a:t>일일</a:t>
            </a:r>
            <a:r>
              <a:rPr lang="en-US" altLang="ko-KR" sz="1000" dirty="0"/>
              <a:t>,</a:t>
            </a:r>
            <a:r>
              <a:rPr lang="ko-KR" altLang="en-US" sz="1000" dirty="0"/>
              <a:t>월간</a:t>
            </a:r>
            <a:r>
              <a:rPr lang="en-US" altLang="ko-KR" sz="1000" dirty="0"/>
              <a:t>,</a:t>
            </a:r>
            <a:r>
              <a:rPr lang="ko-KR" altLang="en-US" sz="1000" dirty="0"/>
              <a:t>연간 매출 검색 </a:t>
            </a:r>
            <a:r>
              <a:rPr lang="ko-KR" altLang="en-US" sz="1000" dirty="0" err="1"/>
              <a:t>콤보박스</a:t>
            </a:r>
            <a:endParaRPr lang="en-US" altLang="ko-KR" sz="1000" dirty="0"/>
          </a:p>
        </p:txBody>
      </p:sp>
      <p:sp>
        <p:nvSpPr>
          <p:cNvPr id="5" name="직사각형 4"/>
          <p:cNvSpPr/>
          <p:nvPr/>
        </p:nvSpPr>
        <p:spPr>
          <a:xfrm>
            <a:off x="297180" y="1562100"/>
            <a:ext cx="723900" cy="190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2" idx="2"/>
            <a:endCxn id="3" idx="0"/>
          </p:cNvCxnSpPr>
          <p:nvPr/>
        </p:nvCxnSpPr>
        <p:spPr>
          <a:xfrm flipH="1">
            <a:off x="2033259" y="4678680"/>
            <a:ext cx="2486167" cy="518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7" name="Picture 3" descr="C:\Users\alfo9\Desktop\중요합니다\9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54" y="4806949"/>
            <a:ext cx="10096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>
            <a:stCxn id="5" idx="3"/>
            <a:endCxn id="14" idx="0"/>
          </p:cNvCxnSpPr>
          <p:nvPr/>
        </p:nvCxnSpPr>
        <p:spPr>
          <a:xfrm>
            <a:off x="1021080" y="1657350"/>
            <a:ext cx="4944382" cy="3180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10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매출 확인 화면</a:t>
            </a: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확인 탭 설명 </a:t>
            </a:r>
          </a:p>
        </p:txBody>
      </p:sp>
      <p:pic>
        <p:nvPicPr>
          <p:cNvPr id="17410" name="Picture 2" descr="C:\Users\alfo9\Desktop\중요합니다\9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098452"/>
            <a:ext cx="8808720" cy="41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3467100"/>
            <a:ext cx="4297680" cy="92333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 </a:t>
            </a:r>
            <a:r>
              <a:rPr lang="ko-KR" altLang="en-US" dirty="0"/>
              <a:t>일일 매출 </a:t>
            </a:r>
            <a:r>
              <a:rPr lang="ko-KR" altLang="en-US" dirty="0" err="1"/>
              <a:t>검색시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검색한 날짜에 맞는 정보가 나타난다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전체버튼 활성화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642860" y="1897380"/>
            <a:ext cx="502920" cy="1379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1000" y="1531620"/>
            <a:ext cx="192024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3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매출 확인 화면</a:t>
            </a: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확인 탭 설명 </a:t>
            </a:r>
          </a:p>
        </p:txBody>
      </p:sp>
      <p:pic>
        <p:nvPicPr>
          <p:cNvPr id="17410" name="Picture 2" descr="C:\Users\alfo9\Desktop\중요합니다\9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098452"/>
            <a:ext cx="8808720" cy="41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alfo9\Desktop\중요합니다\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098452"/>
            <a:ext cx="8808720" cy="41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0" y="3467100"/>
            <a:ext cx="4297680" cy="92333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 </a:t>
            </a:r>
            <a:r>
              <a:rPr lang="ko-KR" altLang="en-US" dirty="0"/>
              <a:t>월간 매출 </a:t>
            </a:r>
            <a:r>
              <a:rPr lang="ko-KR" altLang="en-US" dirty="0" err="1"/>
              <a:t>검색시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검색한 날짜에 맞는 정보가 나타난다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전체버튼 활성화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642860" y="1897380"/>
            <a:ext cx="365760" cy="1379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1000" y="1531620"/>
            <a:ext cx="192024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2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2121" y="151318"/>
            <a:ext cx="2801057" cy="830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개발일정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160" y="1689100"/>
            <a:ext cx="8712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◎ 운영 체제 </a:t>
            </a:r>
            <a:r>
              <a:rPr lang="en-US" altLang="ko-KR" sz="2800" dirty="0"/>
              <a:t> : Windows 7 Home Premium K 64bit</a:t>
            </a:r>
          </a:p>
          <a:p>
            <a:endParaRPr lang="en-US" altLang="ko-KR" sz="2800" dirty="0"/>
          </a:p>
          <a:p>
            <a:r>
              <a:rPr lang="ko-KR" altLang="en-US" sz="2800" dirty="0"/>
              <a:t>◎</a:t>
            </a:r>
            <a:r>
              <a:rPr lang="en-US" altLang="ko-KR" sz="2800" dirty="0"/>
              <a:t>DBMS :  Oracle 11g Release 11.2.0.1.0</a:t>
            </a:r>
          </a:p>
          <a:p>
            <a:endParaRPr lang="en-US" altLang="ko-KR" sz="2800" dirty="0"/>
          </a:p>
          <a:p>
            <a:r>
              <a:rPr lang="ko-KR" altLang="en-US" sz="2800" dirty="0"/>
              <a:t>◎개발 도구 </a:t>
            </a:r>
            <a:r>
              <a:rPr lang="en-US" altLang="ko-KR" sz="2800" dirty="0"/>
              <a:t>: Eclipse IDE 2018-12 , SQL developer 19.1.0.094 , </a:t>
            </a:r>
            <a:r>
              <a:rPr lang="en-US" altLang="ko-KR" sz="2800" dirty="0" err="1"/>
              <a:t>ERWin</a:t>
            </a:r>
            <a:r>
              <a:rPr lang="en-US" altLang="ko-KR" sz="2800" dirty="0"/>
              <a:t> Data Modeler 7.3</a:t>
            </a:r>
          </a:p>
          <a:p>
            <a:endParaRPr lang="en-US" altLang="ko-KR" sz="2800" dirty="0"/>
          </a:p>
          <a:p>
            <a:r>
              <a:rPr lang="ko-KR" altLang="en-US" sz="2800" dirty="0"/>
              <a:t>◎</a:t>
            </a:r>
            <a:r>
              <a:rPr lang="en-US" altLang="ko-KR" sz="2800" dirty="0"/>
              <a:t> JML : Star UML 3.0.1</a:t>
            </a:r>
          </a:p>
          <a:p>
            <a:endParaRPr lang="en-US" altLang="ko-KR" sz="2800" dirty="0"/>
          </a:p>
          <a:p>
            <a:r>
              <a:rPr lang="ko-KR" altLang="en-US" sz="2800" dirty="0"/>
              <a:t>◎ 개발 언어 </a:t>
            </a:r>
            <a:r>
              <a:rPr lang="en-US" altLang="ko-KR" sz="2800" dirty="0"/>
              <a:t>: Java 1.8.0_201, Java FX 3.3.0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87216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매출 확인 화면</a:t>
            </a: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확인 탭 설명 </a:t>
            </a:r>
          </a:p>
        </p:txBody>
      </p:sp>
      <p:pic>
        <p:nvPicPr>
          <p:cNvPr id="17410" name="Picture 2" descr="C:\Users\alfo9\Desktop\중요합니다\9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098452"/>
            <a:ext cx="8808720" cy="41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alfo9\Desktop\중요합니다\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098452"/>
            <a:ext cx="8808720" cy="447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27220" y="5111037"/>
            <a:ext cx="4297680" cy="923330"/>
          </a:xfrm>
          <a:prstGeom prst="rect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black"/>
                </a:solidFill>
              </a:rPr>
              <a:t>◎ </a:t>
            </a:r>
            <a:r>
              <a:rPr lang="ko-KR" altLang="en-US" dirty="0"/>
              <a:t>연간 매출 </a:t>
            </a:r>
            <a:r>
              <a:rPr lang="ko-KR" altLang="en-US" dirty="0" err="1"/>
              <a:t>검색시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검색한 날짜에 맞는 정보가 나타난다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전체버튼 활성화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642860" y="1897380"/>
            <a:ext cx="251460" cy="2880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1000" y="1531620"/>
            <a:ext cx="192024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566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en-US" altLang="ko-KR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설명 매출 확인 화면</a:t>
            </a: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매출 확인 탭 설명 </a:t>
            </a:r>
          </a:p>
        </p:txBody>
      </p:sp>
      <p:pic>
        <p:nvPicPr>
          <p:cNvPr id="16386" name="Picture 2" descr="C:\Users\alfo9\Desktop\중요합니다\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1" y="1181100"/>
            <a:ext cx="8766232" cy="558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176791" y="2399926"/>
            <a:ext cx="4465320" cy="2316232"/>
            <a:chOff x="297180" y="4183441"/>
            <a:chExt cx="4465320" cy="2316232"/>
          </a:xfrm>
        </p:grpSpPr>
        <p:sp>
          <p:nvSpPr>
            <p:cNvPr id="8" name="직사각형 7"/>
            <p:cNvSpPr/>
            <p:nvPr/>
          </p:nvSpPr>
          <p:spPr>
            <a:xfrm>
              <a:off x="297180" y="4183441"/>
              <a:ext cx="4465320" cy="23162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180" y="4183441"/>
              <a:ext cx="4465320" cy="73866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 </a:t>
              </a:r>
              <a:r>
                <a:rPr lang="ko-KR" altLang="en-US" sz="1400" dirty="0">
                  <a:solidFill>
                    <a:prstClr val="black"/>
                  </a:solidFill>
                </a:rPr>
                <a:t>◎ </a:t>
              </a:r>
              <a:r>
                <a:rPr lang="ko-KR" altLang="en-US" sz="1400" dirty="0"/>
                <a:t>검색 </a:t>
              </a:r>
              <a:r>
                <a:rPr lang="en-US" altLang="ko-KR" sz="1400" dirty="0"/>
                <a:t>TEXT FIELD </a:t>
              </a:r>
              <a:r>
                <a:rPr lang="ko-KR" altLang="en-US" sz="1400" dirty="0"/>
                <a:t>공백 </a:t>
              </a:r>
              <a:r>
                <a:rPr lang="en-US" altLang="ko-KR" sz="1400" dirty="0"/>
                <a:t>=&gt; </a:t>
              </a:r>
              <a:r>
                <a:rPr lang="ko-KR" altLang="en-US" sz="1400" dirty="0"/>
                <a:t>찾기 버튼 클릭 시</a:t>
              </a:r>
              <a:endParaRPr lang="en-US" altLang="ko-KR" sz="1400" dirty="0"/>
            </a:p>
            <a:p>
              <a:r>
                <a:rPr lang="en-US" altLang="ko-KR" sz="1400" dirty="0"/>
                <a:t>-</a:t>
              </a:r>
              <a:r>
                <a:rPr lang="ko-KR" altLang="en-US" sz="1400" dirty="0"/>
                <a:t>정보입력 하라는 알림 창 이 나타나며 </a:t>
              </a:r>
              <a:endParaRPr lang="en-US" altLang="ko-KR" sz="1400" dirty="0"/>
            </a:p>
            <a:p>
              <a:r>
                <a:rPr lang="ko-KR" altLang="en-US" sz="1400" dirty="0"/>
                <a:t>전체정보를 보인다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pic>
          <p:nvPicPr>
            <p:cNvPr id="20482" name="Picture 2" descr="C:\Users\alfo9\Desktop\중요합니다\99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" y="5108973"/>
              <a:ext cx="4465320" cy="1390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4718311" y="2409809"/>
            <a:ext cx="4111944" cy="2316232"/>
            <a:chOff x="4831079" y="4183441"/>
            <a:chExt cx="4111944" cy="2316232"/>
          </a:xfrm>
        </p:grpSpPr>
        <p:sp>
          <p:nvSpPr>
            <p:cNvPr id="10" name="직사각형 9"/>
            <p:cNvSpPr/>
            <p:nvPr/>
          </p:nvSpPr>
          <p:spPr>
            <a:xfrm>
              <a:off x="4831079" y="4183441"/>
              <a:ext cx="4111944" cy="23162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31079" y="4193324"/>
              <a:ext cx="4111943" cy="95410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prstClr val="black"/>
                  </a:solidFill>
                </a:rPr>
                <a:t>◎ </a:t>
              </a:r>
              <a:r>
                <a:rPr lang="ko-KR" altLang="en-US" sz="1400" dirty="0"/>
                <a:t>검색 </a:t>
              </a:r>
              <a:r>
                <a:rPr lang="en-US" altLang="ko-KR" sz="1400" dirty="0"/>
                <a:t>TEXT FIELD </a:t>
              </a:r>
              <a:r>
                <a:rPr lang="ko-KR" altLang="en-US" sz="1400" dirty="0"/>
                <a:t>없는 데이터 입력 </a:t>
              </a:r>
              <a:r>
                <a:rPr lang="en-US" altLang="ko-KR" sz="1400" dirty="0"/>
                <a:t>=&gt; </a:t>
              </a:r>
              <a:r>
                <a:rPr lang="ko-KR" altLang="en-US" sz="1400" dirty="0"/>
                <a:t>찾기 버튼 클릭 시</a:t>
              </a:r>
              <a:endParaRPr lang="en-US" altLang="ko-KR" sz="1400" dirty="0"/>
            </a:p>
            <a:p>
              <a:r>
                <a:rPr lang="en-US" altLang="ko-KR" sz="1400" dirty="0"/>
                <a:t>-</a:t>
              </a:r>
              <a:r>
                <a:rPr lang="ko-KR" altLang="en-US" sz="1400" dirty="0"/>
                <a:t>입력한 날짜의 정보가 없다는 알림 창 이 나타나며 전체정보를 보인다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pic>
          <p:nvPicPr>
            <p:cNvPr id="20483" name="Picture 3" descr="C:\Users\alfo9\Desktop\중요합니다\9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1079" y="5147431"/>
              <a:ext cx="4111944" cy="135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91192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75260" y="1074420"/>
            <a:ext cx="8785860" cy="5615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37144" y="139699"/>
            <a:ext cx="483307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4800" b="1" dirty="0">
                <a:ln>
                  <a:prstDash val="solid"/>
                </a:ln>
                <a:gradFill rotWithShape="1">
                  <a:gsLst>
                    <a:gs pos="0">
                      <a:srgbClr val="FFC000">
                        <a:tint val="70000"/>
                        <a:satMod val="200000"/>
                      </a:srgbClr>
                    </a:gs>
                    <a:gs pos="40000">
                      <a:srgbClr val="FFC000">
                        <a:tint val="90000"/>
                        <a:satMod val="130000"/>
                      </a:srgbClr>
                    </a:gs>
                    <a:gs pos="50000">
                      <a:srgbClr val="FFC000">
                        <a:tint val="90000"/>
                        <a:satMod val="130000"/>
                      </a:srgbClr>
                    </a:gs>
                    <a:gs pos="68000">
                      <a:srgbClr val="FFC000">
                        <a:tint val="90000"/>
                        <a:satMod val="130000"/>
                      </a:srgbClr>
                    </a:gs>
                    <a:gs pos="100000">
                      <a:srgbClr val="FFC000">
                        <a:tint val="70000"/>
                        <a:satMod val="200000"/>
                      </a:srgbClr>
                    </a:gs>
                  </a:gsLst>
                  <a:lin ang="5400000"/>
                </a:gradFill>
                <a:effectLst>
                  <a:outerShdw blurRad="88000" dist="50800" dir="5040000" algn="tl">
                    <a:srgbClr val="FFC000">
                      <a:tint val="80000"/>
                      <a:satMod val="250000"/>
                      <a:alpha val="45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3920" y="1471136"/>
            <a:ext cx="6644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-PPT</a:t>
            </a:r>
            <a:r>
              <a:rPr lang="ko-KR" altLang="en-US" dirty="0"/>
              <a:t>보다 코딩이 </a:t>
            </a:r>
            <a:r>
              <a:rPr lang="en-US" altLang="ko-KR" dirty="0"/>
              <a:t>100</a:t>
            </a:r>
            <a:r>
              <a:rPr lang="ko-KR" altLang="en-US" dirty="0"/>
              <a:t>배 아니 </a:t>
            </a:r>
            <a:r>
              <a:rPr lang="en-US" altLang="ko-KR" dirty="0"/>
              <a:t>1000</a:t>
            </a:r>
            <a:r>
              <a:rPr lang="ko-KR" altLang="en-US" dirty="0"/>
              <a:t>배 더 좋다</a:t>
            </a:r>
            <a:r>
              <a:rPr lang="en-US" altLang="ko-KR" dirty="0"/>
              <a:t>.</a:t>
            </a:r>
          </a:p>
          <a:p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를 처음 만드는 것도 이유 겠지만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PPT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를 만들 때 보다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코딩을 치거나  오류를 찾는 게 더 재미와 흥미를 느끼는 것 같다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.(PPT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는 힘들다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3920" y="2629376"/>
            <a:ext cx="66446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개발자 는 정말 대단하고 개발자 의 길은 쉽지 않다</a:t>
            </a:r>
            <a:r>
              <a:rPr lang="en-US" altLang="ko-KR" dirty="0"/>
              <a:t>.</a:t>
            </a: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개발자는 정말 많은걸 알아야 하고 프로그램이 쓰여지는 곳에 대해서는 전문가보다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더 잘아야 한다는 걸 이번 프로젝트를 하면서 다시 한번 느꼈다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3920" y="3932396"/>
            <a:ext cx="6751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컴퓨터는 완벽 하지 않다</a:t>
            </a:r>
            <a:r>
              <a:rPr lang="en-US" altLang="ko-KR" dirty="0"/>
              <a:t>.</a:t>
            </a: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초반에 컴퓨터 가 완벽하다는 생각에 내가 만약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1+1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의 값을 원하면 컴퓨터는 알아서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라는 값을 주겠지 라는 생각을 가지고  프로그램을 만들다 어느 순간 오류 덩어리가 되어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처음부터 다시 시작하게  되었다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3920" y="5174456"/>
            <a:ext cx="6751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계획서를 세심하게 작성 해야 한다</a:t>
            </a:r>
            <a:r>
              <a:rPr lang="en-US" altLang="ko-KR" dirty="0"/>
              <a:t>.</a:t>
            </a: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나름대로 계획서를 세심하게 잘 정리 하였다 생각하여 코딩을 하였으나 나의 계획서 다르게 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내용이 많이 달라지고 막히는 부분이 많았다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계획서를 잘 정리하고 좀더 신경을 써서 더 세심하게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정리했더라면 더 수월하게 프로젝트를 마무리 했을 것 같다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64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71526" y="2619802"/>
            <a:ext cx="3000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en-US" altLang="ko-KR" sz="4800" b="1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hank you</a:t>
            </a:r>
            <a:endParaRPr lang="ko-KR" altLang="en-US" sz="4800" b="1" spc="-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73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2121" y="151318"/>
            <a:ext cx="2801057" cy="830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개요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 및 요구사항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10630" y="1429940"/>
            <a:ext cx="1569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목적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630" y="2353270"/>
            <a:ext cx="8191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매장의  판매 실적</a:t>
            </a:r>
            <a:r>
              <a:rPr lang="en-US" altLang="ko-KR" dirty="0"/>
              <a:t>,</a:t>
            </a:r>
            <a:r>
              <a:rPr lang="ko-KR" altLang="en-US" dirty="0"/>
              <a:t>상품 관리 </a:t>
            </a:r>
            <a:r>
              <a:rPr lang="en-US" altLang="ko-KR" dirty="0"/>
              <a:t>, </a:t>
            </a:r>
            <a:r>
              <a:rPr lang="ko-KR" altLang="en-US" dirty="0"/>
              <a:t>회원 관리 를 효율적으로 관리하기 위해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간편하게 예약 확인이 가능하며 회원의 시간을 능동적으로 사용할 수 있게 만들며 만족도 또한 높이기 위해 개발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10630" y="3563898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요구사항</a:t>
            </a:r>
            <a:endParaRPr lang="ko-KR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7700" y="4709160"/>
            <a:ext cx="832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로그인</a:t>
            </a:r>
            <a:endParaRPr lang="en-US" altLang="ko-K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/>
              <a:t>-</a:t>
            </a:r>
            <a:r>
              <a:rPr lang="ko-KR" altLang="en-US" dirty="0"/>
              <a:t>관리자</a:t>
            </a:r>
            <a:r>
              <a:rPr lang="en-US" altLang="ko-KR" dirty="0"/>
              <a:t>(</a:t>
            </a:r>
            <a:r>
              <a:rPr lang="ko-KR" altLang="en-US" dirty="0"/>
              <a:t>사장</a:t>
            </a:r>
            <a:r>
              <a:rPr lang="en-US" altLang="ko-KR" dirty="0"/>
              <a:t>) </a:t>
            </a:r>
            <a:r>
              <a:rPr lang="ko-KR" altLang="en-US" dirty="0"/>
              <a:t>은 수정 </a:t>
            </a:r>
            <a:r>
              <a:rPr lang="en-US" altLang="ko-KR" dirty="0"/>
              <a:t>,</a:t>
            </a:r>
            <a:r>
              <a:rPr lang="ko-KR" altLang="en-US" dirty="0"/>
              <a:t>삭제 불가능한 고유 </a:t>
            </a:r>
            <a:r>
              <a:rPr lang="en-US" altLang="ko-KR" dirty="0"/>
              <a:t>ID,PW</a:t>
            </a:r>
            <a:r>
              <a:rPr lang="ko-KR" altLang="en-US" dirty="0"/>
              <a:t>를 처음에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직원의 </a:t>
            </a:r>
            <a:r>
              <a:rPr lang="en-US" altLang="ko-KR" dirty="0"/>
              <a:t>ID,PW</a:t>
            </a:r>
            <a:r>
              <a:rPr lang="ko-KR" altLang="en-US" dirty="0"/>
              <a:t>는 관리자만이 관리자 계정으로 디자이너 관리 탭에서 생성 가능하며 수정</a:t>
            </a:r>
            <a:r>
              <a:rPr lang="en-US" altLang="ko-KR" dirty="0"/>
              <a:t>,</a:t>
            </a:r>
            <a:r>
              <a:rPr lang="ko-KR" altLang="en-US" dirty="0"/>
              <a:t>삭제 또한 관리자만이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71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2121" y="151318"/>
            <a:ext cx="2801057" cy="830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개요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 및 요구사항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2121" y="1511301"/>
            <a:ext cx="83286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회원 관리</a:t>
            </a:r>
            <a:endParaRPr lang="en-US" altLang="ko-K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/>
              <a:t>-</a:t>
            </a:r>
            <a:r>
              <a:rPr lang="ko-KR" altLang="en-US" dirty="0"/>
              <a:t>회원의 정보를 입력</a:t>
            </a:r>
            <a:r>
              <a:rPr lang="en-US" altLang="ko-KR" dirty="0"/>
              <a:t>,</a:t>
            </a:r>
            <a:r>
              <a:rPr lang="ko-KR" altLang="en-US" dirty="0"/>
              <a:t>조회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삭제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회원의 정보를 입력 시 회원코드가 자동으로 생성된다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회원 수정 시 주소</a:t>
            </a:r>
            <a:r>
              <a:rPr lang="en-US" altLang="ko-KR" dirty="0"/>
              <a:t>,</a:t>
            </a:r>
            <a:r>
              <a:rPr lang="ko-KR" altLang="en-US" dirty="0"/>
              <a:t>전화번호만 수정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회원 등록 시 </a:t>
            </a:r>
            <a:r>
              <a:rPr lang="ko-KR" altLang="en-US" dirty="0" err="1"/>
              <a:t>정액권</a:t>
            </a:r>
            <a:r>
              <a:rPr lang="ko-KR" altLang="en-US" dirty="0"/>
              <a:t> 등급이 </a:t>
            </a:r>
            <a:r>
              <a:rPr lang="en-US" altLang="ko-KR" dirty="0"/>
              <a:t>‘Gold’ </a:t>
            </a:r>
            <a:r>
              <a:rPr lang="ko-KR" altLang="en-US" dirty="0"/>
              <a:t>이면 할인율이 자동으로 </a:t>
            </a:r>
            <a:r>
              <a:rPr lang="en-US" altLang="ko-KR" dirty="0"/>
              <a:t>30% ,</a:t>
            </a:r>
          </a:p>
          <a:p>
            <a:r>
              <a:rPr lang="en-US" altLang="ko-KR" dirty="0"/>
              <a:t>‘Silver’ </a:t>
            </a:r>
            <a:r>
              <a:rPr lang="ko-KR" altLang="en-US" dirty="0"/>
              <a:t>이면 </a:t>
            </a:r>
            <a:r>
              <a:rPr lang="en-US" altLang="ko-KR" dirty="0"/>
              <a:t>20% , ‘Bronze’ </a:t>
            </a:r>
            <a:r>
              <a:rPr lang="ko-KR" altLang="en-US" dirty="0"/>
              <a:t>이면 </a:t>
            </a:r>
            <a:r>
              <a:rPr lang="en-US" altLang="ko-KR" dirty="0"/>
              <a:t>15% </a:t>
            </a:r>
            <a:r>
              <a:rPr lang="ko-KR" altLang="en-US" dirty="0"/>
              <a:t>가 입력된다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2121" y="4015740"/>
            <a:ext cx="832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디자이너 관리</a:t>
            </a:r>
            <a:endParaRPr lang="en-US" altLang="ko-K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/>
              <a:t>-</a:t>
            </a:r>
            <a:r>
              <a:rPr lang="ko-KR" altLang="en-US" dirty="0"/>
              <a:t>디자이너 등록</a:t>
            </a:r>
            <a:r>
              <a:rPr lang="en-US" altLang="ko-KR" dirty="0"/>
              <a:t> , </a:t>
            </a:r>
            <a:r>
              <a:rPr lang="ko-KR" altLang="en-US" dirty="0"/>
              <a:t>수정 </a:t>
            </a:r>
            <a:r>
              <a:rPr lang="en-US" altLang="ko-KR" dirty="0"/>
              <a:t>, </a:t>
            </a:r>
            <a:r>
              <a:rPr lang="ko-KR" altLang="en-US" dirty="0"/>
              <a:t>삭제 </a:t>
            </a:r>
            <a:r>
              <a:rPr lang="en-US" altLang="ko-KR" dirty="0"/>
              <a:t>, </a:t>
            </a:r>
            <a:r>
              <a:rPr lang="ko-KR" altLang="en-US" dirty="0"/>
              <a:t>조회 는 관리자 만이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디자이너 </a:t>
            </a:r>
            <a:r>
              <a:rPr lang="en-US" altLang="ko-KR" dirty="0"/>
              <a:t>ID</a:t>
            </a:r>
            <a:r>
              <a:rPr lang="ko-KR" altLang="en-US" dirty="0"/>
              <a:t>를 등록할 때 아이디 중복체크를 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디자이너 </a:t>
            </a:r>
            <a:r>
              <a:rPr lang="en-US" altLang="ko-KR" dirty="0"/>
              <a:t>ID,PW </a:t>
            </a:r>
            <a:r>
              <a:rPr lang="ko-KR" altLang="en-US" dirty="0"/>
              <a:t>는 영어</a:t>
            </a:r>
            <a:r>
              <a:rPr lang="en-US" altLang="ko-KR" dirty="0"/>
              <a:t>+</a:t>
            </a:r>
            <a:r>
              <a:rPr lang="ko-KR" altLang="en-US" dirty="0"/>
              <a:t>특수문자</a:t>
            </a:r>
            <a:r>
              <a:rPr lang="en-US" altLang="ko-KR" dirty="0"/>
              <a:t>+</a:t>
            </a:r>
            <a:r>
              <a:rPr lang="ko-KR" altLang="en-US" dirty="0"/>
              <a:t>숫자 </a:t>
            </a:r>
            <a:r>
              <a:rPr lang="en-US" altLang="ko-KR" dirty="0"/>
              <a:t>8~16</a:t>
            </a:r>
            <a:r>
              <a:rPr lang="ko-KR" altLang="en-US" dirty="0"/>
              <a:t>글자입니다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혼합 하지 않아도 가능합니다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56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2121" y="151318"/>
            <a:ext cx="2801057" cy="830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개요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 및 요구사항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2121" y="1511301"/>
            <a:ext cx="832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상품 관리</a:t>
            </a:r>
            <a:endParaRPr lang="en-US" altLang="ko-K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/>
              <a:t>-</a:t>
            </a:r>
            <a:r>
              <a:rPr lang="ko-KR" altLang="en-US" dirty="0"/>
              <a:t>상품 등록</a:t>
            </a:r>
            <a:r>
              <a:rPr lang="en-US" altLang="ko-KR" dirty="0"/>
              <a:t> , </a:t>
            </a:r>
            <a:r>
              <a:rPr lang="ko-KR" altLang="en-US" dirty="0"/>
              <a:t>수정 </a:t>
            </a:r>
            <a:r>
              <a:rPr lang="en-US" altLang="ko-KR" dirty="0"/>
              <a:t>, </a:t>
            </a:r>
            <a:r>
              <a:rPr lang="ko-KR" altLang="en-US" dirty="0"/>
              <a:t>삭제 는 관리자 만이 가능하다</a:t>
            </a:r>
            <a:r>
              <a:rPr lang="en-US" altLang="ko-KR" dirty="0"/>
              <a:t>.(</a:t>
            </a:r>
            <a:r>
              <a:rPr lang="ko-KR" altLang="en-US" dirty="0"/>
              <a:t>디자이너는 조회만 가능하다</a:t>
            </a:r>
            <a:r>
              <a:rPr lang="en-US" altLang="ko-KR" dirty="0"/>
              <a:t>.)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상품을 등록할 때 분류 마다 다른 상품코드명이 붙으며 중복 되어선 안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컷트</a:t>
            </a:r>
            <a:r>
              <a:rPr lang="ko-KR" altLang="en-US" dirty="0"/>
              <a:t> </a:t>
            </a:r>
            <a:r>
              <a:rPr lang="en-US" altLang="ko-KR" dirty="0"/>
              <a:t>= A001~A999 , </a:t>
            </a:r>
            <a:r>
              <a:rPr lang="ko-KR" altLang="en-US" dirty="0" err="1"/>
              <a:t>펌</a:t>
            </a:r>
            <a:r>
              <a:rPr lang="en-US" altLang="ko-KR" dirty="0"/>
              <a:t> = B001~B999 , </a:t>
            </a:r>
            <a:r>
              <a:rPr lang="ko-KR" altLang="en-US" dirty="0"/>
              <a:t>디지털</a:t>
            </a:r>
            <a:r>
              <a:rPr lang="en-US" altLang="ko-KR" dirty="0"/>
              <a:t>&amp;</a:t>
            </a:r>
            <a:r>
              <a:rPr lang="ko-KR" altLang="en-US" dirty="0" err="1"/>
              <a:t>셋팅</a:t>
            </a:r>
            <a:r>
              <a:rPr lang="ko-KR" altLang="en-US" dirty="0"/>
              <a:t> </a:t>
            </a:r>
            <a:r>
              <a:rPr lang="en-US" altLang="ko-KR" dirty="0"/>
              <a:t>= C001~C999 , </a:t>
            </a:r>
          </a:p>
          <a:p>
            <a:r>
              <a:rPr lang="ko-KR" altLang="en-US" dirty="0"/>
              <a:t>볼륨매직 </a:t>
            </a:r>
            <a:r>
              <a:rPr lang="en-US" altLang="ko-KR" dirty="0"/>
              <a:t>= D001~D999 , </a:t>
            </a:r>
            <a:r>
              <a:rPr lang="ko-KR" altLang="en-US" dirty="0"/>
              <a:t>염색 </a:t>
            </a:r>
            <a:r>
              <a:rPr lang="en-US" altLang="ko-KR" dirty="0"/>
              <a:t>= E001~E999 , </a:t>
            </a:r>
            <a:r>
              <a:rPr lang="ko-KR" altLang="en-US" dirty="0" err="1"/>
              <a:t>크리닉</a:t>
            </a:r>
            <a:r>
              <a:rPr lang="ko-KR" altLang="en-US" dirty="0"/>
              <a:t> </a:t>
            </a:r>
            <a:r>
              <a:rPr lang="en-US" altLang="ko-KR" dirty="0"/>
              <a:t>= F001~F999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2121" y="4015740"/>
            <a:ext cx="8328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예약 관리</a:t>
            </a:r>
            <a:endParaRPr lang="en-US" altLang="ko-K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/>
              <a:t>-</a:t>
            </a:r>
            <a:r>
              <a:rPr lang="ko-KR" altLang="en-US" dirty="0"/>
              <a:t>예약 정보 등록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조회</a:t>
            </a:r>
            <a:r>
              <a:rPr lang="en-US" altLang="ko-KR" dirty="0"/>
              <a:t>,</a:t>
            </a:r>
            <a:r>
              <a:rPr lang="ko-KR" altLang="en-US" dirty="0"/>
              <a:t>삭제는 매장 전 직원 다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한 회원의 예약 가능한 상품은 최대 </a:t>
            </a:r>
            <a:r>
              <a:rPr lang="en-US" altLang="ko-KR" dirty="0"/>
              <a:t>4</a:t>
            </a:r>
            <a:r>
              <a:rPr lang="ko-KR" altLang="en-US" dirty="0"/>
              <a:t>개이다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회원이 원하는 예약일과 예약시간을 정할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당일 예약하는 회원의 담당디자이너 스케줄이 겹쳐서는 </a:t>
            </a:r>
            <a:r>
              <a:rPr lang="ko-KR" altLang="en-US" dirty="0" err="1"/>
              <a:t>안된다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137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582179" y="259809"/>
            <a:ext cx="688306" cy="1251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8BE4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800" b="1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8BE4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72121" y="151318"/>
            <a:ext cx="2801057" cy="830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ko-KR" altLang="en-US" sz="24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개요</a:t>
            </a:r>
            <a:endParaRPr lang="en-US" altLang="ko-K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 및 요구사항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2121" y="1511301"/>
            <a:ext cx="8328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메인 시스템</a:t>
            </a:r>
            <a:endParaRPr lang="en-US" altLang="ko-K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/>
              <a:t>-</a:t>
            </a:r>
            <a:r>
              <a:rPr lang="ko-KR" altLang="en-US" dirty="0"/>
              <a:t>회원 정보 </a:t>
            </a:r>
            <a:r>
              <a:rPr lang="en-US" altLang="ko-KR" dirty="0"/>
              <a:t>, </a:t>
            </a:r>
            <a:r>
              <a:rPr lang="ko-KR" altLang="en-US" dirty="0"/>
              <a:t>상품 정보 </a:t>
            </a:r>
            <a:r>
              <a:rPr lang="en-US" altLang="ko-KR" dirty="0"/>
              <a:t>, </a:t>
            </a:r>
            <a:r>
              <a:rPr lang="ko-KR" altLang="en-US" dirty="0"/>
              <a:t>예약 정보 모두 조회가  가능한 화면이다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예약 된 상품이 아닌  추가적인 상품을 이용할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상품 추가 시 예약정보내용에서 추가된 상품이라고 추가상품명이 따로 나타난다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결제 시 결제한 회원의 예약 정보 내용에서 예약 상태가 </a:t>
            </a:r>
            <a:endParaRPr lang="en-US" altLang="ko-KR" dirty="0"/>
          </a:p>
          <a:p>
            <a:r>
              <a:rPr lang="ko-KR" altLang="en-US" dirty="0"/>
              <a:t>대기</a:t>
            </a:r>
            <a:r>
              <a:rPr lang="en-US" altLang="ko-KR" dirty="0"/>
              <a:t>(</a:t>
            </a:r>
            <a:r>
              <a:rPr lang="ko-KR" altLang="en-US" dirty="0"/>
              <a:t>결제대기</a:t>
            </a:r>
            <a:r>
              <a:rPr lang="en-US" altLang="ko-KR" dirty="0"/>
              <a:t>) </a:t>
            </a:r>
            <a:r>
              <a:rPr lang="ko-KR" altLang="en-US" dirty="0"/>
              <a:t>에서 확정</a:t>
            </a:r>
            <a:r>
              <a:rPr lang="en-US" altLang="ko-KR" dirty="0"/>
              <a:t>(</a:t>
            </a:r>
            <a:r>
              <a:rPr lang="ko-KR" altLang="en-US" dirty="0"/>
              <a:t>결제 완료</a:t>
            </a:r>
            <a:r>
              <a:rPr lang="en-US" altLang="ko-KR" dirty="0"/>
              <a:t>) </a:t>
            </a:r>
            <a:r>
              <a:rPr lang="ko-KR" altLang="en-US" dirty="0"/>
              <a:t>으로 바뀐다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금일 매장 현황을 간편히 확인 할 수 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121" y="4015740"/>
            <a:ext cx="8328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매출 확인</a:t>
            </a:r>
            <a:endParaRPr lang="en-US" altLang="ko-K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ko-KR" dirty="0"/>
              <a:t>-</a:t>
            </a:r>
            <a:r>
              <a:rPr lang="ko-KR" altLang="en-US" dirty="0"/>
              <a:t>프로그램 사용 후 현재까지 매장의 매출을 전부 확인 할 수 있으며</a:t>
            </a:r>
            <a:endParaRPr lang="en-US" altLang="ko-KR" dirty="0"/>
          </a:p>
          <a:p>
            <a:r>
              <a:rPr lang="ko-KR" altLang="en-US" dirty="0"/>
              <a:t>삭제 </a:t>
            </a:r>
            <a:r>
              <a:rPr lang="en-US" altLang="ko-KR" dirty="0"/>
              <a:t>, </a:t>
            </a:r>
            <a:r>
              <a:rPr lang="ko-KR" altLang="en-US" dirty="0"/>
              <a:t>수정 은 불가능하다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매출은 일별매출 </a:t>
            </a:r>
            <a:r>
              <a:rPr lang="en-US" altLang="ko-KR" dirty="0"/>
              <a:t>, </a:t>
            </a:r>
            <a:r>
              <a:rPr lang="ko-KR" altLang="en-US" dirty="0"/>
              <a:t>월간매출 </a:t>
            </a:r>
            <a:r>
              <a:rPr lang="en-US" altLang="ko-KR" dirty="0"/>
              <a:t>, </a:t>
            </a:r>
            <a:r>
              <a:rPr lang="ko-KR" altLang="en-US" dirty="0"/>
              <a:t>연간매출 각각 확인할 수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378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1819</TotalTime>
  <Words>2945</Words>
  <Application>Microsoft Office PowerPoint</Application>
  <PresentationFormat>화면 슬라이드 쇼(4:3)</PresentationFormat>
  <Paragraphs>656</Paragraphs>
  <Slides>53</Slides>
  <Notes>13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</dc:creator>
  <cp:lastModifiedBy>alfo8-20</cp:lastModifiedBy>
  <cp:revision>151</cp:revision>
  <dcterms:created xsi:type="dcterms:W3CDTF">2016-06-24T06:48:53Z</dcterms:created>
  <dcterms:modified xsi:type="dcterms:W3CDTF">2019-10-14T08:51:07Z</dcterms:modified>
</cp:coreProperties>
</file>